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46" r:id="rId4"/>
    <p:sldMasterId id="2147483752" r:id="rId5"/>
    <p:sldMasterId id="2147483758" r:id="rId6"/>
    <p:sldMasterId id="2147483763" r:id="rId7"/>
    <p:sldMasterId id="2147483768" r:id="rId8"/>
    <p:sldMasterId id="2147483773" r:id="rId9"/>
    <p:sldMasterId id="2147483779" r:id="rId10"/>
    <p:sldMasterId id="2147483787" r:id="rId11"/>
    <p:sldMasterId id="2147483805" r:id="rId12"/>
    <p:sldMasterId id="2147483648" r:id="rId13"/>
    <p:sldMasterId id="2147483672" r:id="rId14"/>
    <p:sldMasterId id="2147483723" r:id="rId15"/>
    <p:sldMasterId id="2147483818" r:id="rId16"/>
    <p:sldMasterId id="2147483832" r:id="rId17"/>
  </p:sldMasterIdLst>
  <p:notesMasterIdLst>
    <p:notesMasterId r:id="rId33"/>
  </p:notesMasterIdLst>
  <p:sldIdLst>
    <p:sldId id="2461" r:id="rId18"/>
    <p:sldId id="261" r:id="rId19"/>
    <p:sldId id="263" r:id="rId20"/>
    <p:sldId id="2486" r:id="rId21"/>
    <p:sldId id="2503" r:id="rId22"/>
    <p:sldId id="2487" r:id="rId23"/>
    <p:sldId id="2506" r:id="rId24"/>
    <p:sldId id="2501" r:id="rId25"/>
    <p:sldId id="2474" r:id="rId26"/>
    <p:sldId id="2502" r:id="rId27"/>
    <p:sldId id="2496" r:id="rId28"/>
    <p:sldId id="2490" r:id="rId29"/>
    <p:sldId id="2500" r:id="rId30"/>
    <p:sldId id="2475" r:id="rId31"/>
    <p:sldId id="2457" r:id="rId32"/>
  </p:sldIdLst>
  <p:sldSz cx="12192000" cy="6858000"/>
  <p:notesSz cx="6800850" cy="9932988"/>
  <p:embeddedFontLst>
    <p:embeddedFont>
      <p:font typeface="Aaux Next Medium" panose="02000506000000020003" pitchFamily="50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Euclid Flex" panose="020B0504000000000000" pitchFamily="34" charset="0"/>
      <p:regular r:id="rId41"/>
    </p:embeddedFont>
    <p:embeddedFont>
      <p:font typeface="Euclid Flex Bold" panose="020B0800030000000000" pitchFamily="34" charset="0"/>
      <p:bold r:id="rId42"/>
    </p:embeddedFont>
    <p:embeddedFont>
      <p:font typeface="Euclid Flex Bold Italic" panose="020B0800030000000000" pitchFamily="34" charset="0"/>
      <p:bold r:id="rId43"/>
      <p:italic r:id="rId44"/>
      <p:boldItalic r:id="rId45"/>
    </p:embeddedFont>
    <p:embeddedFont>
      <p:font typeface="Euclid Flex Light" panose="020B0300030000000000" pitchFamily="34" charset="0"/>
      <p:regular r:id="rId46"/>
    </p:embeddedFont>
    <p:embeddedFont>
      <p:font typeface="Euclid Flex Light Italic" panose="020B0300030000000000" pitchFamily="34" charset="0"/>
      <p:regular r:id="rId47"/>
      <p:italic r:id="rId48"/>
    </p:embeddedFont>
  </p:embeddedFontLst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3C703F-82DD-E612-0ECE-D5B54BC08276}" name="Josephine Uldry" initials="JU" userId="S::Josephine.Uldry@swissbiobanking.ch::ff65d8e5-71fe-4d50-98ac-944bea2521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A98"/>
    <a:srgbClr val="DCEEF3"/>
    <a:srgbClr val="E2F3D9"/>
    <a:srgbClr val="E30613"/>
    <a:srgbClr val="9AD6EA"/>
    <a:srgbClr val="FFFFFF"/>
    <a:srgbClr val="EDF5F1"/>
    <a:srgbClr val="E4D8EB"/>
    <a:srgbClr val="DDCEE3"/>
    <a:srgbClr val="E3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9ED54-1E44-45A5-A176-33A2736C02A9}" v="6" dt="2025-09-18T13:45:47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2923" autoAdjust="0"/>
  </p:normalViewPr>
  <p:slideViewPr>
    <p:cSldViewPr snapToGrid="0" snapToObjects="1">
      <p:cViewPr>
        <p:scale>
          <a:sx n="100" d="100"/>
          <a:sy n="100" d="100"/>
        </p:scale>
        <p:origin x="117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font" Target="fonts/font6.fntdata"/><Relationship Id="rId21" Type="http://schemas.openxmlformats.org/officeDocument/2006/relationships/slide" Target="slides/slide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3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font" Target="fonts/font3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ine Uldry" userId="ff65d8e5-71fe-4d50-98ac-944bea25211f" providerId="ADAL" clId="{AF89ED54-1E44-45A5-A176-33A2736C02A9}"/>
    <pc:docChg chg="custSel addSld delSld modSld">
      <pc:chgData name="Josephine Uldry" userId="ff65d8e5-71fe-4d50-98ac-944bea25211f" providerId="ADAL" clId="{AF89ED54-1E44-45A5-A176-33A2736C02A9}" dt="2025-09-18T13:45:59.275" v="46" actId="47"/>
      <pc:docMkLst>
        <pc:docMk/>
      </pc:docMkLst>
      <pc:sldChg chg="modNotesTx">
        <pc:chgData name="Josephine Uldry" userId="ff65d8e5-71fe-4d50-98ac-944bea25211f" providerId="ADAL" clId="{AF89ED54-1E44-45A5-A176-33A2736C02A9}" dt="2025-09-18T13:38:44.689" v="1" actId="20577"/>
        <pc:sldMkLst>
          <pc:docMk/>
          <pc:sldMk cId="1371298617" sldId="261"/>
        </pc:sldMkLst>
      </pc:sldChg>
      <pc:sldChg chg="modNotesTx">
        <pc:chgData name="Josephine Uldry" userId="ff65d8e5-71fe-4d50-98ac-944bea25211f" providerId="ADAL" clId="{AF89ED54-1E44-45A5-A176-33A2736C02A9}" dt="2025-09-18T13:38:48.023" v="2" actId="20577"/>
        <pc:sldMkLst>
          <pc:docMk/>
          <pc:sldMk cId="3271997873" sldId="263"/>
        </pc:sldMkLst>
      </pc:sldChg>
      <pc:sldChg chg="modNotesTx">
        <pc:chgData name="Josephine Uldry" userId="ff65d8e5-71fe-4d50-98ac-944bea25211f" providerId="ADAL" clId="{AF89ED54-1E44-45A5-A176-33A2736C02A9}" dt="2025-09-18T13:39:27.423" v="14" actId="20577"/>
        <pc:sldMkLst>
          <pc:docMk/>
          <pc:sldMk cId="3040516209" sldId="2457"/>
        </pc:sldMkLst>
      </pc:sldChg>
      <pc:sldChg chg="modNotesTx">
        <pc:chgData name="Josephine Uldry" userId="ff65d8e5-71fe-4d50-98ac-944bea25211f" providerId="ADAL" clId="{AF89ED54-1E44-45A5-A176-33A2736C02A9}" dt="2025-09-18T13:38:42.222" v="0" actId="20577"/>
        <pc:sldMkLst>
          <pc:docMk/>
          <pc:sldMk cId="338821222" sldId="2461"/>
        </pc:sldMkLst>
      </pc:sldChg>
      <pc:sldChg chg="modNotesTx">
        <pc:chgData name="Josephine Uldry" userId="ff65d8e5-71fe-4d50-98ac-944bea25211f" providerId="ADAL" clId="{AF89ED54-1E44-45A5-A176-33A2736C02A9}" dt="2025-09-18T13:39:12.056" v="8" actId="20577"/>
        <pc:sldMkLst>
          <pc:docMk/>
          <pc:sldMk cId="1468588187" sldId="2474"/>
        </pc:sldMkLst>
      </pc:sldChg>
      <pc:sldChg chg="modNotesTx">
        <pc:chgData name="Josephine Uldry" userId="ff65d8e5-71fe-4d50-98ac-944bea25211f" providerId="ADAL" clId="{AF89ED54-1E44-45A5-A176-33A2736C02A9}" dt="2025-09-18T13:39:25.508" v="13" actId="20577"/>
        <pc:sldMkLst>
          <pc:docMk/>
          <pc:sldMk cId="3031526661" sldId="2475"/>
        </pc:sldMkLst>
      </pc:sldChg>
      <pc:sldChg chg="modSp mod modNotesTx">
        <pc:chgData name="Josephine Uldry" userId="ff65d8e5-71fe-4d50-98ac-944bea25211f" providerId="ADAL" clId="{AF89ED54-1E44-45A5-A176-33A2736C02A9}" dt="2025-09-18T13:41:41.506" v="20" actId="20577"/>
        <pc:sldMkLst>
          <pc:docMk/>
          <pc:sldMk cId="4110165355" sldId="2486"/>
        </pc:sldMkLst>
        <pc:spChg chg="mod">
          <ac:chgData name="Josephine Uldry" userId="ff65d8e5-71fe-4d50-98ac-944bea25211f" providerId="ADAL" clId="{AF89ED54-1E44-45A5-A176-33A2736C02A9}" dt="2025-09-18T13:41:41.506" v="20" actId="20577"/>
          <ac:spMkLst>
            <pc:docMk/>
            <pc:sldMk cId="4110165355" sldId="2486"/>
            <ac:spMk id="30" creationId="{D550A773-9A70-440F-8B4F-D0E57C15823A}"/>
          </ac:spMkLst>
        </pc:spChg>
      </pc:sldChg>
      <pc:sldChg chg="addSp delSp modSp mod modNotesTx">
        <pc:chgData name="Josephine Uldry" userId="ff65d8e5-71fe-4d50-98ac-944bea25211f" providerId="ADAL" clId="{AF89ED54-1E44-45A5-A176-33A2736C02A9}" dt="2025-09-18T13:45:08.830" v="39" actId="1038"/>
        <pc:sldMkLst>
          <pc:docMk/>
          <pc:sldMk cId="1933711419" sldId="2487"/>
        </pc:sldMkLst>
        <pc:picChg chg="add mod">
          <ac:chgData name="Josephine Uldry" userId="ff65d8e5-71fe-4d50-98ac-944bea25211f" providerId="ADAL" clId="{AF89ED54-1E44-45A5-A176-33A2736C02A9}" dt="2025-09-18T13:45:08.830" v="39" actId="1038"/>
          <ac:picMkLst>
            <pc:docMk/>
            <pc:sldMk cId="1933711419" sldId="2487"/>
            <ac:picMk id="4" creationId="{5B1BC25F-5CF6-4C18-A4AB-24C3327ABFC4}"/>
          </ac:picMkLst>
        </pc:picChg>
        <pc:picChg chg="del mod">
          <ac:chgData name="Josephine Uldry" userId="ff65d8e5-71fe-4d50-98ac-944bea25211f" providerId="ADAL" clId="{AF89ED54-1E44-45A5-A176-33A2736C02A9}" dt="2025-09-18T13:44:20.764" v="22" actId="478"/>
          <ac:picMkLst>
            <pc:docMk/>
            <pc:sldMk cId="1933711419" sldId="2487"/>
            <ac:picMk id="43" creationId="{2B7C2E87-732E-4085-B386-079B8E0F6EE6}"/>
          </ac:picMkLst>
        </pc:picChg>
      </pc:sldChg>
      <pc:sldChg chg="modNotesTx">
        <pc:chgData name="Josephine Uldry" userId="ff65d8e5-71fe-4d50-98ac-944bea25211f" providerId="ADAL" clId="{AF89ED54-1E44-45A5-A176-33A2736C02A9}" dt="2025-09-18T13:39:20.045" v="11" actId="20577"/>
        <pc:sldMkLst>
          <pc:docMk/>
          <pc:sldMk cId="3226176709" sldId="2490"/>
        </pc:sldMkLst>
      </pc:sldChg>
      <pc:sldChg chg="modNotesTx">
        <pc:chgData name="Josephine Uldry" userId="ff65d8e5-71fe-4d50-98ac-944bea25211f" providerId="ADAL" clId="{AF89ED54-1E44-45A5-A176-33A2736C02A9}" dt="2025-09-18T13:39:17.447" v="10" actId="20577"/>
        <pc:sldMkLst>
          <pc:docMk/>
          <pc:sldMk cId="397972779" sldId="2496"/>
        </pc:sldMkLst>
      </pc:sldChg>
      <pc:sldChg chg="modNotesTx">
        <pc:chgData name="Josephine Uldry" userId="ff65d8e5-71fe-4d50-98ac-944bea25211f" providerId="ADAL" clId="{AF89ED54-1E44-45A5-A176-33A2736C02A9}" dt="2025-09-18T13:39:22.660" v="12" actId="20577"/>
        <pc:sldMkLst>
          <pc:docMk/>
          <pc:sldMk cId="1259503069" sldId="2500"/>
        </pc:sldMkLst>
      </pc:sldChg>
      <pc:sldChg chg="modNotesTx">
        <pc:chgData name="Josephine Uldry" userId="ff65d8e5-71fe-4d50-98ac-944bea25211f" providerId="ADAL" clId="{AF89ED54-1E44-45A5-A176-33A2736C02A9}" dt="2025-09-18T13:39:07.024" v="7" actId="20577"/>
        <pc:sldMkLst>
          <pc:docMk/>
          <pc:sldMk cId="1313274379" sldId="2501"/>
        </pc:sldMkLst>
      </pc:sldChg>
      <pc:sldChg chg="modNotesTx">
        <pc:chgData name="Josephine Uldry" userId="ff65d8e5-71fe-4d50-98ac-944bea25211f" providerId="ADAL" clId="{AF89ED54-1E44-45A5-A176-33A2736C02A9}" dt="2025-09-18T13:39:14.645" v="9" actId="20577"/>
        <pc:sldMkLst>
          <pc:docMk/>
          <pc:sldMk cId="3113150480" sldId="2502"/>
        </pc:sldMkLst>
      </pc:sldChg>
      <pc:sldChg chg="modNotesTx">
        <pc:chgData name="Josephine Uldry" userId="ff65d8e5-71fe-4d50-98ac-944bea25211f" providerId="ADAL" clId="{AF89ED54-1E44-45A5-A176-33A2736C02A9}" dt="2025-09-18T13:38:54.689" v="4" actId="20577"/>
        <pc:sldMkLst>
          <pc:docMk/>
          <pc:sldMk cId="774201572" sldId="2503"/>
        </pc:sldMkLst>
      </pc:sldChg>
      <pc:sldChg chg="del modNotesTx">
        <pc:chgData name="Josephine Uldry" userId="ff65d8e5-71fe-4d50-98ac-944bea25211f" providerId="ADAL" clId="{AF89ED54-1E44-45A5-A176-33A2736C02A9}" dt="2025-09-18T13:45:59.275" v="46" actId="47"/>
        <pc:sldMkLst>
          <pc:docMk/>
          <pc:sldMk cId="2766801002" sldId="2505"/>
        </pc:sldMkLst>
      </pc:sldChg>
      <pc:sldChg chg="addSp modSp add">
        <pc:chgData name="Josephine Uldry" userId="ff65d8e5-71fe-4d50-98ac-944bea25211f" providerId="ADAL" clId="{AF89ED54-1E44-45A5-A176-33A2736C02A9}" dt="2025-09-18T13:45:47.156" v="45"/>
        <pc:sldMkLst>
          <pc:docMk/>
          <pc:sldMk cId="3477231965" sldId="2506"/>
        </pc:sldMkLst>
        <pc:spChg chg="add mod">
          <ac:chgData name="Josephine Uldry" userId="ff65d8e5-71fe-4d50-98ac-944bea25211f" providerId="ADAL" clId="{AF89ED54-1E44-45A5-A176-33A2736C02A9}" dt="2025-09-18T13:45:47.156" v="45"/>
          <ac:spMkLst>
            <pc:docMk/>
            <pc:sldMk cId="3477231965" sldId="2506"/>
            <ac:spMk id="11" creationId="{E9F30870-C84F-4F45-88A9-197FA2AD1C62}"/>
          </ac:spMkLst>
        </pc:spChg>
      </pc:sldChg>
      <pc:sldChg chg="add del">
        <pc:chgData name="Josephine Uldry" userId="ff65d8e5-71fe-4d50-98ac-944bea25211f" providerId="ADAL" clId="{AF89ED54-1E44-45A5-A176-33A2736C02A9}" dt="2025-09-18T13:45:40.223" v="44"/>
        <pc:sldMkLst>
          <pc:docMk/>
          <pc:sldMk cId="2768194561" sldId="2507"/>
        </pc:sldMkLst>
      </pc:sldChg>
      <pc:sldChg chg="add del">
        <pc:chgData name="Josephine Uldry" userId="ff65d8e5-71fe-4d50-98ac-944bea25211f" providerId="ADAL" clId="{AF89ED54-1E44-45A5-A176-33A2736C02A9}" dt="2025-09-18T13:45:31.158" v="42"/>
        <pc:sldMkLst>
          <pc:docMk/>
          <pc:sldMk cId="2827000878" sldId="25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D19EA-59B4-6B4E-80A2-81D522F3747C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CF9D-68EA-7A4F-99C8-9C147C222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34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EE10-E72F-5238-6420-55A51E656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1E1938-98A4-2B39-3F70-09204993D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5BC025-9023-1ACB-CCC7-E70BC69E9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377" rtl="0" eaLnBrk="1" latinLnBrk="0" hangingPunct="1">
              <a:buFontTx/>
              <a:buNone/>
            </a:pPr>
            <a:endParaRPr lang="fr-CH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22184C-0FE4-A00F-207D-BE03BB1EF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9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F2CB-EBCF-0558-6022-DA4E5DCD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D208A6-78AA-FB4C-DC6D-B282A8EB6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4938" y="1346200"/>
            <a:ext cx="6472237" cy="36417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D755A3-8ADC-40C8-7B14-017C710D7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D0A93C-DD25-AC02-15D4-7EA29B12B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544B9-39D5-4326-A45A-EBFE896E5B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r-CH" sz="2800" dirty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fr-CH" sz="2800" dirty="0"/>
          </a:p>
          <a:p>
            <a:pPr marL="0" marR="0" lvl="0" indent="0" algn="l" defTabSz="914377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6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7815-977D-234A-A2D5-7EB64747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4FFC6D-03EB-97DF-3F85-5D8CD826C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CB6F79-399D-36B6-7314-49936916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FEC633-D9AD-8F9C-F5A2-901CAB895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7815-977D-234A-A2D5-7EB64747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4FFC6D-03EB-97DF-3F85-5D8CD826C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CB6F79-399D-36B6-7314-49936916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FEC633-D9AD-8F9C-F5A2-901CAB895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1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72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2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4938" y="1346200"/>
            <a:ext cx="6472237" cy="36417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544B9-39D5-4326-A45A-EBFE896E5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377" rtl="0" eaLnBrk="1" latinLnBrk="0" hangingPunct="1">
              <a:buFontTx/>
              <a:buNone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29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73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15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74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6CF9D-68EA-7A4F-99C8-9C147C22275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2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4938" y="1346200"/>
            <a:ext cx="6472237" cy="36417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Police système Courant"/>
              <a:buNone/>
            </a:pPr>
            <a:endParaRPr lang="en-US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544B9-39D5-4326-A45A-EBFE896E5B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4938" y="1346200"/>
            <a:ext cx="6472237" cy="36417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544B9-39D5-4326-A45A-EBFE896E5B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6810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8" y="2133739"/>
            <a:ext cx="10515600" cy="39390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648F94-D98F-C4CF-1BAD-324F09F6ACE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8808" y="269081"/>
            <a:ext cx="5157787" cy="411956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rgbClr val="E30613"/>
                </a:solidFill>
                <a:latin typeface="Euclid Flex Bold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4309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67E5C5-6346-4751-234E-F73CD3FC95B3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39886233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3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60708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82711-DAFC-9F24-5146-B4EA4349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A393B3-EE19-9833-4E3D-D0457BC38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512661-58DC-CB5F-CA30-FEC7A3A28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70DFEB-AB91-119F-2E6D-F012D7AF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56C2B8-7676-5D31-FB60-FE4993D7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E6D9F3-F05E-7895-E49E-CFE5D54A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98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1A09B-992C-7324-7749-03F7A684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C1743D-B262-1BCF-0441-F8BDF8CA1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0C08D-59E9-BB30-AC8D-A5F1B2E7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057F67-C94B-E810-9692-D19958F14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61B97B-69D0-A4CC-8FEA-5D44F766B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0D2348-4A99-DAB6-7503-D6DF73A4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8FCC86-DF80-D62B-AB39-A1637E1A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235E9E-087C-5293-39CB-7DF06093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82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65607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01EEBF-AD6E-CB36-6696-A3323A91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26F022-E07F-D369-9C17-4A52FFB7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94B7A9-1B86-D9A0-4504-04B41C22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7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E03F9834-D543-A4FF-B776-B4F927BD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567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670CE-F3F9-B601-4885-DA4BF81D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60034-ACDA-5ADA-2E48-BE0A2AA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146308-95FF-E4AC-7B8D-4D31B498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D81E43-152A-5BFC-262F-E34F9DB7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CDE9F3-9C84-B3DA-8317-26A8EF26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FD3EE6-B6A4-6D35-0A1F-5D395980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64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91F51-7D2F-5497-693A-BC1AB75F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9500D9-6C5A-1E2D-EDAD-342CAFD47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D551E3-97A4-4862-2D5C-9749005A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EB9BF1-6E63-9B49-8C0A-84C4FB34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DE4489-225F-C94E-E104-0539D99F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344610-322F-E186-B304-44E8D026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51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13B88-80A1-C35E-BD6E-A05B86A6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E521FB-5BB7-B265-F52A-88190017D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2E6EE-984E-09A0-1F48-E5ECF626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883D60-4BCC-CE99-0D07-C74F4DAE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B96BC-1059-D048-E5A6-876C4649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20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0E7C87-C632-2193-C3F1-AF50876A1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4E27ED-6B35-4128-8A9A-AC27D1C9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3F47B-4BD7-BFEA-4896-F31CD5AF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8DC5C-EA84-694A-BE96-EB33C73C43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A5D46B-889C-A54F-76EC-7C53070F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470D9-FA5B-8A79-33FB-D7A0F6BB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CFBCE-8A10-EC42-9D49-634A2B7B8B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6848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6831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214367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335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99132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66329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02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7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508D3B-62B0-2B51-437C-EE768220CD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8808" y="269081"/>
            <a:ext cx="5157787" cy="411956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rgbClr val="9AD6EA"/>
                </a:solidFill>
                <a:latin typeface="Euclid Flex Bold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3440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65607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A02CE-8AEC-5DF6-CB36-FD4A28820CC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8808" y="269081"/>
            <a:ext cx="5157787" cy="411956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rgbClr val="E30613"/>
                </a:solidFill>
                <a:latin typeface="Euclid Flex Bold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6981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6831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214367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532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66329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79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69" y="6649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69" y="212542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2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52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527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69" y="7099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8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41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48383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57" y="677741"/>
            <a:ext cx="10515600" cy="102317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3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3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69" y="70989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69" y="217039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B8F91F59-542C-2E7E-D5B8-11F25B0CA9E0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678320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F6762322-3374-5B22-2715-F11B6A7A051C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55442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8" y="69490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F577B56D-4818-B75D-6791-12F2C9820A15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162520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E44B6726-86AE-26BA-6442-69A64A000D4A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5854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65607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A02CE-8AEC-5DF6-CB36-FD4A28820CC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8808" y="269081"/>
            <a:ext cx="5157787" cy="411956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rgbClr val="E30613"/>
                </a:solidFill>
                <a:latin typeface="Euclid Flex Bold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56507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32049-7177-7DCB-AD85-E7586EC26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748" y="657790"/>
            <a:ext cx="9144000" cy="94241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999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F7324-C05F-32FC-BE3F-38A327813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748" y="2385296"/>
            <a:ext cx="9144000" cy="1655762"/>
          </a:xfrm>
        </p:spPr>
        <p:txBody>
          <a:bodyPr/>
          <a:lstStyle>
            <a:lvl1pPr marL="0" indent="0" algn="l">
              <a:buNone/>
              <a:defRPr sz="2399"/>
            </a:lvl1pPr>
            <a:lvl2pPr marL="457047" indent="0" algn="ctr">
              <a:buNone/>
              <a:defRPr sz="1999"/>
            </a:lvl2pPr>
            <a:lvl3pPr marL="914095" indent="0" algn="ctr">
              <a:buNone/>
              <a:defRPr sz="1800"/>
            </a:lvl3pPr>
            <a:lvl4pPr marL="1371142" indent="0" algn="ctr">
              <a:buNone/>
              <a:defRPr sz="1599"/>
            </a:lvl4pPr>
            <a:lvl5pPr marL="1828189" indent="0" algn="ctr">
              <a:buNone/>
              <a:defRPr sz="1599"/>
            </a:lvl5pPr>
            <a:lvl6pPr marL="2285236" indent="0" algn="ctr">
              <a:buNone/>
              <a:defRPr sz="1599"/>
            </a:lvl6pPr>
            <a:lvl7pPr marL="2742283" indent="0" algn="ctr">
              <a:buNone/>
              <a:defRPr sz="1599"/>
            </a:lvl7pPr>
            <a:lvl8pPr marL="3199331" indent="0" algn="ctr">
              <a:buNone/>
              <a:defRPr sz="1599"/>
            </a:lvl8pPr>
            <a:lvl9pPr marL="3656378" indent="0" algn="ctr">
              <a:buNone/>
              <a:defRPr sz="1599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F95EC4C5-1872-F25F-DFBD-6DC1482307EF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67378D"/>
                </a:solidFill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41677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1825625"/>
            <a:ext cx="10605052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C12B1DEB-EF0F-D042-B335-A8F40F2AD519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67378D"/>
                </a:solidFill>
              </a:rPr>
              <a:t>INTEROPERABILITY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7B2A1CA-05B9-E002-041B-153806DA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748" y="657790"/>
            <a:ext cx="9144000" cy="94241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999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14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FB95321F-75AB-710D-FC56-644C011B9F77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67378D"/>
                </a:solidFill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11336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724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A3273BF1-E0D1-9726-3FC9-C01D6B73A480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67378D"/>
                </a:solidFill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69964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97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673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2543C-9B74-7D5E-B2F2-2EE00A17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886578"/>
            <a:ext cx="10515600" cy="1023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97BFA9D5-79A5-9FA3-491A-C85709161A5F}"/>
              </a:ext>
            </a:extLst>
          </p:cNvPr>
          <p:cNvSpPr txBox="1">
            <a:spLocks/>
          </p:cNvSpPr>
          <p:nvPr userDrawn="1"/>
        </p:nvSpPr>
        <p:spPr>
          <a:xfrm>
            <a:off x="748748" y="639732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chemeClr val="bg1"/>
                </a:solidFill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025839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rgbClr val="673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2543C-9B74-7D5E-B2F2-2EE00A17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240161"/>
            <a:ext cx="10515600" cy="1023178"/>
          </a:xfrm>
        </p:spPr>
        <p:txBody>
          <a:bodyPr>
            <a:normAutofit/>
          </a:bodyPr>
          <a:lstStyle>
            <a:lvl1pPr>
              <a:defRPr sz="5998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595978-7EF2-DCB7-54BE-CF76FCE82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5262564"/>
            <a:ext cx="5346700" cy="459811"/>
          </a:xfrm>
        </p:spPr>
        <p:txBody>
          <a:bodyPr/>
          <a:lstStyle>
            <a:lvl1pPr marL="0" indent="0">
              <a:buNone/>
              <a:defRPr sz="2999" b="1" i="0">
                <a:solidFill>
                  <a:schemeClr val="bg1"/>
                </a:solidFill>
                <a:latin typeface="Euclid Flex Bold" panose="020B0504000000000000" pitchFamily="34" charset="77"/>
              </a:defRPr>
            </a:lvl1pPr>
            <a:lvl2pPr marL="457047" indent="0">
              <a:buNone/>
              <a:defRPr/>
            </a:lvl2pPr>
            <a:lvl3pPr marL="914095" indent="0">
              <a:buNone/>
              <a:defRPr/>
            </a:lvl3pPr>
            <a:lvl4pPr marL="1371142" indent="0">
              <a:buNone/>
              <a:defRPr/>
            </a:lvl4pPr>
            <a:lvl5pPr marL="1828189" indent="0">
              <a:buNone/>
              <a:defRPr/>
            </a:lvl5pPr>
          </a:lstStyle>
          <a:p>
            <a:pPr lvl="0"/>
            <a:r>
              <a:rPr lang="fr-FR" dirty="0"/>
              <a:t>John Doe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39D8020-B28E-A5F7-D5FC-C682F87F30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697641"/>
            <a:ext cx="5346700" cy="459811"/>
          </a:xfrm>
        </p:spPr>
        <p:txBody>
          <a:bodyPr>
            <a:noAutofit/>
          </a:bodyPr>
          <a:lstStyle>
            <a:lvl1pPr marL="0" indent="0">
              <a:buNone/>
              <a:defRPr sz="2999" b="0" i="0">
                <a:solidFill>
                  <a:schemeClr val="bg1"/>
                </a:solidFill>
                <a:latin typeface="Euclid Flex Light" panose="020B0300030000000000" pitchFamily="34" charset="77"/>
              </a:defRPr>
            </a:lvl1pPr>
            <a:lvl2pPr marL="457047" indent="0">
              <a:buNone/>
              <a:defRPr/>
            </a:lvl2pPr>
            <a:lvl3pPr marL="914095" indent="0">
              <a:buNone/>
              <a:defRPr/>
            </a:lvl3pPr>
            <a:lvl4pPr marL="1371142" indent="0">
              <a:buNone/>
              <a:defRPr/>
            </a:lvl4pPr>
            <a:lvl5pPr marL="182818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  <a:endParaRPr lang="fr-FR" dirty="0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7095B86-08B5-A5AA-9199-770FCB5BD186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chemeClr val="bg1"/>
                </a:solidFill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517668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15018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6231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F39E89-45DB-218A-1380-0FD8508F8AF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8808" y="269081"/>
            <a:ext cx="5157787" cy="411956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rgbClr val="E30613"/>
                </a:solidFill>
                <a:latin typeface="Euclid Flex Bold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465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5318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07021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82496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42062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06339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82369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49518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59734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606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 petales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0" y="248271"/>
            <a:ext cx="11466629" cy="63614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7" y="1329152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08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63EE68-48F4-2944-B3CC-AEF879ABA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665" t="-10546" r="9267" b="24912"/>
          <a:stretch/>
        </p:blipFill>
        <p:spPr>
          <a:xfrm>
            <a:off x="5637664" y="-698291"/>
            <a:ext cx="6313045" cy="7307998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B4163-AE4F-F94C-93EC-F8D255555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1" y="939600"/>
            <a:ext cx="9366250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9" b="1" i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5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DBA22B-B28E-EC4D-8959-3FE555B51E1B}"/>
              </a:ext>
            </a:extLst>
          </p:cNvPr>
          <p:cNvSpPr/>
          <p:nvPr userDrawn="1"/>
        </p:nvSpPr>
        <p:spPr>
          <a:xfrm>
            <a:off x="484080" y="248270"/>
            <a:ext cx="11466629" cy="6408024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7" y="1329152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08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B4163-AE4F-F94C-93EC-F8D255555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1" y="939600"/>
            <a:ext cx="9366250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9" b="1" i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166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0" y="248270"/>
            <a:ext cx="11466629" cy="63614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7" y="1329152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08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B4163-AE4F-F94C-93EC-F8D255555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1" y="939600"/>
            <a:ext cx="9366250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9" b="1" i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217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eu pét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0" y="248270"/>
            <a:ext cx="11466629" cy="6408024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7" y="1329152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5" b="36800"/>
          <a:stretch/>
        </p:blipFill>
        <p:spPr>
          <a:xfrm>
            <a:off x="2457736" y="-186140"/>
            <a:ext cx="9492972" cy="6842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4A57AEF-B78F-CC46-A761-9DEEE6852DEE}"/>
              </a:ext>
            </a:extLst>
          </p:cNvPr>
          <p:cNvSpPr txBox="1"/>
          <p:nvPr userDrawn="1"/>
        </p:nvSpPr>
        <p:spPr>
          <a:xfrm>
            <a:off x="7870" y="6471208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3F098DD5-9D9E-5841-B1BB-2F1467B4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1" y="939600"/>
            <a:ext cx="9366250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9" b="1" i="0">
                <a:latin typeface="Euclid Flex Bold" panose="020B05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938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BFF564-F71A-624B-98CF-54963DEAF239}"/>
              </a:ext>
            </a:extLst>
          </p:cNvPr>
          <p:cNvSpPr/>
          <p:nvPr userDrawn="1"/>
        </p:nvSpPr>
        <p:spPr>
          <a:xfrm>
            <a:off x="195908" y="242185"/>
            <a:ext cx="11754801" cy="6079671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781CA5-3997-DC45-9CB5-2177FEED30A3}"/>
              </a:ext>
            </a:extLst>
          </p:cNvPr>
          <p:cNvSpPr txBox="1"/>
          <p:nvPr userDrawn="1"/>
        </p:nvSpPr>
        <p:spPr>
          <a:xfrm>
            <a:off x="9530314" y="6510171"/>
            <a:ext cx="2465780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81F55-259D-BD43-B9CF-456B5C636D1F}"/>
              </a:ext>
            </a:extLst>
          </p:cNvPr>
          <p:cNvSpPr txBox="1"/>
          <p:nvPr userDrawn="1"/>
        </p:nvSpPr>
        <p:spPr>
          <a:xfrm>
            <a:off x="195907" y="6546560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l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A3B949E-B81F-F344-AE40-FE9A63DB2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1" y="939600"/>
            <a:ext cx="9366250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9" b="1" i="0">
                <a:latin typeface="Euclid Flex Bold" panose="020B05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74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t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0" y="248269"/>
            <a:ext cx="11466629" cy="6408025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1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7" y="1329152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5" b="36800"/>
          <a:stretch/>
        </p:blipFill>
        <p:spPr>
          <a:xfrm>
            <a:off x="2457736" y="-186140"/>
            <a:ext cx="9492972" cy="68424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D5B389-D6AF-5E41-A75F-02B4914452A4}"/>
              </a:ext>
            </a:extLst>
          </p:cNvPr>
          <p:cNvSpPr txBox="1"/>
          <p:nvPr userDrawn="1"/>
        </p:nvSpPr>
        <p:spPr>
          <a:xfrm>
            <a:off x="7870" y="6471208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9F3567E-D295-084D-8CE3-4F4E36630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1" y="5293235"/>
            <a:ext cx="5840462" cy="8532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99" b="1" i="0">
                <a:solidFill>
                  <a:srgbClr val="E30613"/>
                </a:solidFill>
                <a:latin typeface="Euclid Flex Bold" panose="020B05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30D2DBF-E016-8F4D-961A-8B8E05549C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601" y="4830029"/>
            <a:ext cx="5840462" cy="4495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99" b="0" i="0">
                <a:solidFill>
                  <a:srgbClr val="E30613"/>
                </a:solidFill>
                <a:latin typeface="Euclid Flex Light" panose="020B0300030000000000" pitchFamily="34" charset="77"/>
              </a:defRPr>
            </a:lvl1pPr>
            <a:lvl2pPr marL="457047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095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42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189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 err="1"/>
              <a:t>Sur-titre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649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e du titre">
            <a:extLst>
              <a:ext uri="{FF2B5EF4-FFF2-40B4-BE49-F238E27FC236}">
                <a16:creationId xmlns:a16="http://schemas.microsoft.com/office/drawing/2014/main" id="{D0448F65-05BF-9048-9C33-EFBAC280C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580" y="1312664"/>
            <a:ext cx="9506451" cy="86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 anchorCtr="0">
            <a:normAutofit/>
          </a:bodyPr>
          <a:lstStyle>
            <a:lvl1pPr>
              <a:defRPr sz="2108" spc="211"/>
            </a:lvl1pPr>
          </a:lstStyle>
          <a:p>
            <a:r>
              <a:rPr lang="fr-CH" dirty="0"/>
              <a:t>TEXTE DU TITRE</a:t>
            </a:r>
          </a:p>
        </p:txBody>
      </p:sp>
      <p:sp>
        <p:nvSpPr>
          <p:cNvPr id="9" name="Texte niveau 1…">
            <a:extLst>
              <a:ext uri="{FF2B5EF4-FFF2-40B4-BE49-F238E27FC236}">
                <a16:creationId xmlns:a16="http://schemas.microsoft.com/office/drawing/2014/main" id="{293A2F98-E395-DC44-A768-91A28C5AD1E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581" y="2180398"/>
            <a:ext cx="9810750" cy="28415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844"/>
              </a:spcBef>
              <a:buSzTx/>
              <a:buFont typeface="Arial" panose="020B0604020202020204" pitchFamily="34" charset="0"/>
              <a:buNone/>
              <a:tabLst/>
              <a:defRPr sz="2108" b="1" i="0">
                <a:solidFill>
                  <a:srgbClr val="444444"/>
                </a:solidFill>
              </a:defRPr>
            </a:lvl1pPr>
            <a:lvl2pPr marL="321348" indent="-321348" algn="l">
              <a:spcBef>
                <a:spcPts val="0"/>
              </a:spcBef>
              <a:buSzTx/>
              <a:buFontTx/>
              <a:buBlip>
                <a:blip r:embed="rId2"/>
              </a:buBlip>
              <a:tabLst/>
              <a:defRPr sz="2108" b="1"/>
            </a:lvl2pPr>
            <a:lvl3pPr marL="321348" indent="-321348" algn="l">
              <a:spcBef>
                <a:spcPts val="0"/>
              </a:spcBef>
              <a:buSzTx/>
              <a:buFontTx/>
              <a:buBlip>
                <a:blip r:embed="rId2"/>
              </a:buBlip>
              <a:tabLst/>
              <a:defRPr sz="2108" b="1"/>
            </a:lvl3pPr>
            <a:lvl4pPr marL="321348" indent="-321348" algn="l">
              <a:spcBef>
                <a:spcPts val="0"/>
              </a:spcBef>
              <a:buSzTx/>
              <a:buFontTx/>
              <a:buBlip>
                <a:blip r:embed="rId2"/>
              </a:buBlip>
              <a:tabLst/>
              <a:defRPr sz="2108" b="1"/>
            </a:lvl4pPr>
            <a:lvl5pPr marL="321348" indent="-321348" algn="l">
              <a:spcBef>
                <a:spcPts val="0"/>
              </a:spcBef>
              <a:buSzTx/>
              <a:buFontTx/>
              <a:buBlip>
                <a:blip r:embed="rId2"/>
              </a:buBlip>
              <a:tabLst/>
              <a:defRPr sz="2108" b="1"/>
            </a:lvl5pPr>
          </a:lstStyle>
          <a:p>
            <a:r>
              <a:rPr lang="fr-CH" dirty="0"/>
              <a:t>Texte</a:t>
            </a:r>
            <a:endParaRPr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58CC5655-C30B-5F47-BFBC-169C44DD66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808" y="340445"/>
            <a:ext cx="4175618" cy="6875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758" b="1" i="0" spc="211">
                <a:solidFill>
                  <a:srgbClr val="E30613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9599364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94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E4629E0-EB6D-9479-1FE9-C4CFE8DC5C52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3992024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C82E088-ACA1-AF90-2D41-3CFFDEA214BC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0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714431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70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273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8A386084-D9E2-F270-D03A-BA556C7F2821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1093476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2C468369-905D-E408-3025-EF714ACA95AA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2526017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520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93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00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3DB3CB9-DB1E-7149-A042-2B66E2728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0086" b="34938"/>
          <a:stretch/>
        </p:blipFill>
        <p:spPr>
          <a:xfrm>
            <a:off x="2457736" y="-186139"/>
            <a:ext cx="9734264" cy="704414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24767C23-921C-E449-A251-F66A155D9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578" y="1837207"/>
            <a:ext cx="10614139" cy="3806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/>
            </a:lvl1pPr>
          </a:lstStyle>
          <a:p>
            <a:r>
              <a:rPr lang="fr-FR" dirty="0"/>
              <a:t>Ajouter le titre de la présentation</a:t>
            </a:r>
          </a:p>
        </p:txBody>
      </p:sp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F4267C0F-DAF7-6EF5-482E-08A9EB5EB9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79" y="347128"/>
            <a:ext cx="1616716" cy="10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55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FB773-85E8-ED4C-B801-ACD51FF9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6920EA-36C6-9E49-9B14-A2592A11B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9F5F9-EC55-0E40-97C9-262246FA6BE6}"/>
              </a:ext>
            </a:extLst>
          </p:cNvPr>
          <p:cNvSpPr/>
          <p:nvPr userDrawn="1"/>
        </p:nvSpPr>
        <p:spPr>
          <a:xfrm>
            <a:off x="484079" y="248292"/>
            <a:ext cx="11466000" cy="636141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2" name="Image 11" descr="Une image contenant noir, blanc&#10;&#10;Description générée automatiquement">
            <a:extLst>
              <a:ext uri="{FF2B5EF4-FFF2-40B4-BE49-F238E27FC236}">
                <a16:creationId xmlns:a16="http://schemas.microsoft.com/office/drawing/2014/main" id="{3423C890-0110-7346-847D-72E196F46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01" t="19581"/>
          <a:stretch/>
        </p:blipFill>
        <p:spPr>
          <a:xfrm rot="10800000">
            <a:off x="5493286" y="-662667"/>
            <a:ext cx="6457423" cy="73189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BDC2155-021D-C148-92B7-98F6A39986D8}"/>
              </a:ext>
            </a:extLst>
          </p:cNvPr>
          <p:cNvSpPr txBox="1"/>
          <p:nvPr userDrawn="1"/>
        </p:nvSpPr>
        <p:spPr>
          <a:xfrm rot="16200000">
            <a:off x="-1042218" y="1329153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FD8A94-D080-F340-92CE-1697F3220CDD}"/>
              </a:ext>
            </a:extLst>
          </p:cNvPr>
          <p:cNvSpPr txBox="1"/>
          <p:nvPr userDrawn="1"/>
        </p:nvSpPr>
        <p:spPr>
          <a:xfrm>
            <a:off x="7870" y="6471209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37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62299F-1371-0E7B-721B-80A37D40F346}"/>
              </a:ext>
            </a:extLst>
          </p:cNvPr>
          <p:cNvSpPr/>
          <p:nvPr userDrawn="1"/>
        </p:nvSpPr>
        <p:spPr>
          <a:xfrm>
            <a:off x="484079" y="248292"/>
            <a:ext cx="11466000" cy="636141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3FB773-85E8-ED4C-B801-ACD51FF9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6920EA-36C6-9E49-9B14-A2592A11B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E91334-8AF3-0F4B-858B-A34430DFA326}"/>
              </a:ext>
            </a:extLst>
          </p:cNvPr>
          <p:cNvSpPr txBox="1"/>
          <p:nvPr userDrawn="1"/>
        </p:nvSpPr>
        <p:spPr>
          <a:xfrm rot="16200000">
            <a:off x="-1042218" y="1329153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249BC6-0582-834D-AA02-AFE20B09C51C}"/>
              </a:ext>
            </a:extLst>
          </p:cNvPr>
          <p:cNvSpPr txBox="1"/>
          <p:nvPr userDrawn="1"/>
        </p:nvSpPr>
        <p:spPr>
          <a:xfrm>
            <a:off x="7870" y="6471209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0" y="248292"/>
            <a:ext cx="11466629" cy="6361416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8" y="1329153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09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15C87-B4DF-63A9-A2BC-6689DC5A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6810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8169F-3E25-DD37-F542-4473127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8" y="2133739"/>
            <a:ext cx="10515600" cy="39390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7ABAF901-DADB-4652-3A68-832958686979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2014283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A159E1-364A-0BEE-6986-557E714C3A81}"/>
              </a:ext>
            </a:extLst>
          </p:cNvPr>
          <p:cNvSpPr/>
          <p:nvPr userDrawn="1"/>
        </p:nvSpPr>
        <p:spPr>
          <a:xfrm>
            <a:off x="484080" y="248292"/>
            <a:ext cx="11466629" cy="6361416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8" y="1329153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737" y="-186140"/>
            <a:ext cx="9492972" cy="6842435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83765420-C3C0-BC44-942F-790E16C37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0304" y="988232"/>
            <a:ext cx="8932483" cy="4971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Euclid Flex Bold" panose="020B0504000000000000" pitchFamily="34" charset="77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a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. 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a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57AEF-B78F-CC46-A761-9DEEE6852DEE}"/>
              </a:ext>
            </a:extLst>
          </p:cNvPr>
          <p:cNvSpPr txBox="1"/>
          <p:nvPr userDrawn="1"/>
        </p:nvSpPr>
        <p:spPr>
          <a:xfrm>
            <a:off x="7870" y="6471209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47FB9-5766-0737-C81E-43CB47D972B7}"/>
              </a:ext>
            </a:extLst>
          </p:cNvPr>
          <p:cNvSpPr/>
          <p:nvPr userDrawn="1"/>
        </p:nvSpPr>
        <p:spPr>
          <a:xfrm>
            <a:off x="484080" y="248292"/>
            <a:ext cx="11466629" cy="6361416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8" y="1329153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737" y="-186140"/>
            <a:ext cx="9492972" cy="6842435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E5B8BF15-9C7C-604C-B763-FA2EE42E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0304" y="1868737"/>
            <a:ext cx="8627683" cy="3806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/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a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. 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BA88461D-F5A7-324A-8F1A-527266C83463}"/>
              </a:ext>
            </a:extLst>
          </p:cNvPr>
          <p:cNvSpPr txBox="1">
            <a:spLocks/>
          </p:cNvSpPr>
          <p:nvPr userDrawn="1"/>
        </p:nvSpPr>
        <p:spPr>
          <a:xfrm>
            <a:off x="1010304" y="1090972"/>
            <a:ext cx="8627683" cy="777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30613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fr-FR" sz="4400" b="0" i="0" dirty="0" err="1">
                <a:latin typeface="Euclid Flex Light" panose="020B0300030000000000" pitchFamily="34" charset="77"/>
              </a:rPr>
              <a:t>Sur-titre</a:t>
            </a:r>
            <a:endParaRPr lang="fr-FR" sz="4400" b="0" i="0" dirty="0">
              <a:latin typeface="Euclid Flex Light" panose="020B0300030000000000" pitchFamily="34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D5B389-D6AF-5E41-A75F-02B4914452A4}"/>
              </a:ext>
            </a:extLst>
          </p:cNvPr>
          <p:cNvSpPr txBox="1"/>
          <p:nvPr userDrawn="1"/>
        </p:nvSpPr>
        <p:spPr>
          <a:xfrm>
            <a:off x="7870" y="6471209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408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D7781CA5-3997-DC45-9CB5-2177FEED30A3}"/>
              </a:ext>
            </a:extLst>
          </p:cNvPr>
          <p:cNvSpPr txBox="1"/>
          <p:nvPr userDrawn="1"/>
        </p:nvSpPr>
        <p:spPr>
          <a:xfrm>
            <a:off x="9530314" y="6510171"/>
            <a:ext cx="2465780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81F55-259D-BD43-B9CF-456B5C636D1F}"/>
              </a:ext>
            </a:extLst>
          </p:cNvPr>
          <p:cNvSpPr txBox="1"/>
          <p:nvPr userDrawn="1"/>
        </p:nvSpPr>
        <p:spPr>
          <a:xfrm>
            <a:off x="195907" y="6546561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l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B69E4-68E7-0BBA-DB14-CF78C365DD9A}"/>
              </a:ext>
            </a:extLst>
          </p:cNvPr>
          <p:cNvSpPr/>
          <p:nvPr userDrawn="1"/>
        </p:nvSpPr>
        <p:spPr>
          <a:xfrm>
            <a:off x="195906" y="248292"/>
            <a:ext cx="11754803" cy="6116649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1021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12A9A7-A546-8A93-42C6-860DC312C7CD}"/>
              </a:ext>
            </a:extLst>
          </p:cNvPr>
          <p:cNvSpPr/>
          <p:nvPr userDrawn="1"/>
        </p:nvSpPr>
        <p:spPr>
          <a:xfrm>
            <a:off x="484080" y="248292"/>
            <a:ext cx="11466629" cy="6361416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indent="0" algn="ctr" defTabSz="4107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4C73AA-278B-5C41-A6AA-B4288567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F3D138-F2B4-FE42-A29C-A6C5741E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983056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52143-D93E-2847-A723-5179DE9A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12CA5-DCBB-9D43-904D-350B26E5B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747B4-4A13-3A48-BEF6-BEC49A22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EA4B25-0FED-5046-BE89-0DA8F7F5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D86070-3BD7-F74D-8FCD-5E3EF65E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C2D-21EE-4749-A621-B35A9DE66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19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eu pét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2" y="248269"/>
            <a:ext cx="11466628" cy="6408024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8" tIns="35708" rIns="35708" bIns="35708" numCol="1" spcCol="38100" rtlCol="0" anchor="ctr">
            <a:noAutofit/>
          </a:bodyPr>
          <a:lstStyle/>
          <a:p>
            <a:pPr marL="0" marR="0" indent="0" algn="ctr" defTabSz="4106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47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29154"/>
            <a:ext cx="2567019" cy="21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773" b="0" i="0" spc="211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737" y="-186140"/>
            <a:ext cx="9492972" cy="684243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4A57AEF-B78F-CC46-A761-9DEEE6852DEE}"/>
              </a:ext>
            </a:extLst>
          </p:cNvPr>
          <p:cNvSpPr txBox="1"/>
          <p:nvPr userDrawn="1"/>
        </p:nvSpPr>
        <p:spPr>
          <a:xfrm>
            <a:off x="7870" y="6471210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3F098DD5-9D9E-5841-B1BB-2F1467B4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0" y="939602"/>
            <a:ext cx="9366251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 i="0">
                <a:latin typeface="Euclid Flex Bold" panose="020B0500030000000000" pitchFamily="34" charset="77"/>
              </a:defRPr>
            </a:lvl1pPr>
            <a:lvl2pPr marL="457055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914110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371166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828221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140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85516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c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2" y="248272"/>
            <a:ext cx="11466628" cy="63614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1" tIns="26781" rIns="26781" bIns="26781" numCol="1" spcCol="38100" rtlCol="0" anchor="ctr">
            <a:noAutofit/>
          </a:bodyPr>
          <a:lstStyle/>
          <a:p>
            <a:pPr marL="0" marR="0" indent="0" algn="ctr" defTabSz="3079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6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43996"/>
            <a:ext cx="2567019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580" b="0" i="0" spc="158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10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675" b="0" i="0" spc="158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675" b="0" i="0" spc="158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B4163-AE4F-F94C-93EC-F8D255555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0" y="939601"/>
            <a:ext cx="9366251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429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eu pét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2" y="248270"/>
            <a:ext cx="11466628" cy="6408024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1" tIns="26781" rIns="26781" bIns="26781" numCol="1" spcCol="38100" rtlCol="0" anchor="ctr">
            <a:noAutofit/>
          </a:bodyPr>
          <a:lstStyle/>
          <a:p>
            <a:pPr marL="0" marR="0" indent="0" algn="ctr" defTabSz="3079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6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43996"/>
            <a:ext cx="2567019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580" b="0" i="0" spc="158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5" b="36800"/>
          <a:stretch/>
        </p:blipFill>
        <p:spPr>
          <a:xfrm>
            <a:off x="2457737" y="-186140"/>
            <a:ext cx="9492972" cy="6842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4A57AEF-B78F-CC46-A761-9DEEE6852DEE}"/>
              </a:ext>
            </a:extLst>
          </p:cNvPr>
          <p:cNvSpPr txBox="1"/>
          <p:nvPr userDrawn="1"/>
        </p:nvSpPr>
        <p:spPr>
          <a:xfrm>
            <a:off x="7870" y="6471210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675" b="0" i="0" spc="158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675" b="0" i="0" spc="158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3F098DD5-9D9E-5841-B1BB-2F1467B4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0" y="939601"/>
            <a:ext cx="9366251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i="0">
                <a:latin typeface="Euclid Flex Bold" panose="020B05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452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BFF564-F71A-624B-98CF-54963DEAF239}"/>
              </a:ext>
            </a:extLst>
          </p:cNvPr>
          <p:cNvSpPr/>
          <p:nvPr userDrawn="1"/>
        </p:nvSpPr>
        <p:spPr>
          <a:xfrm>
            <a:off x="195908" y="242184"/>
            <a:ext cx="11754801" cy="6079672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1" tIns="26781" rIns="26781" bIns="26781" numCol="1" spcCol="38100" rtlCol="0" anchor="ctr">
            <a:noAutofit/>
          </a:bodyPr>
          <a:lstStyle/>
          <a:p>
            <a:pPr marL="0" marR="0" indent="0" algn="ctr" defTabSz="3079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6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781CA5-3997-DC45-9CB5-2177FEED30A3}"/>
              </a:ext>
            </a:extLst>
          </p:cNvPr>
          <p:cNvSpPr txBox="1"/>
          <p:nvPr userDrawn="1"/>
        </p:nvSpPr>
        <p:spPr>
          <a:xfrm>
            <a:off x="9530314" y="6510171"/>
            <a:ext cx="2465780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580" b="0" i="0" spc="158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81F55-259D-BD43-B9CF-456B5C636D1F}"/>
              </a:ext>
            </a:extLst>
          </p:cNvPr>
          <p:cNvSpPr txBox="1"/>
          <p:nvPr userDrawn="1"/>
        </p:nvSpPr>
        <p:spPr>
          <a:xfrm>
            <a:off x="195907" y="6546561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fld id="{CA0583DD-7566-8F4C-9B0F-602C8CEEA45F}" type="slidenum">
              <a:rPr lang="fr-FR" sz="675" b="0" i="0" spc="158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l"/>
              <a:t>‹N°›</a:t>
            </a:fld>
            <a:endParaRPr lang="fr-FR" sz="675" b="0" i="0" spc="158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A3B949E-B81F-F344-AE40-FE9A63DB2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0" y="939601"/>
            <a:ext cx="9366251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i="0">
                <a:latin typeface="Euclid Flex Bold" panose="020B05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06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2086-A683-F08F-AB9D-DEB333E2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7D792-9E2E-5C5A-6894-098CC0D0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47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09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142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4pPr>
            <a:lvl5pPr marL="1828189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5pPr>
            <a:lvl6pPr marL="2285236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6pPr>
            <a:lvl7pPr marL="2742283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7pPr>
            <a:lvl8pPr marL="3199331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8pPr>
            <a:lvl9pPr marL="3656378" indent="0">
              <a:buNone/>
              <a:defRPr sz="15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DFF5D041-4F56-8BE5-6AD8-533E39E6C723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0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20070306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t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2" y="248270"/>
            <a:ext cx="11466628" cy="6408025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1" tIns="26781" rIns="26781" bIns="26781" numCol="1" spcCol="38100" rtlCol="0" anchor="ctr">
            <a:noAutofit/>
          </a:bodyPr>
          <a:lstStyle/>
          <a:p>
            <a:pPr marL="0" marR="0" indent="0" algn="ctr" defTabSz="3079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6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43996"/>
            <a:ext cx="2567019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580" b="0" i="0" spc="158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5" b="36800"/>
          <a:stretch/>
        </p:blipFill>
        <p:spPr>
          <a:xfrm>
            <a:off x="2457737" y="-186140"/>
            <a:ext cx="9492972" cy="68424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D5B389-D6AF-5E41-A75F-02B4914452A4}"/>
              </a:ext>
            </a:extLst>
          </p:cNvPr>
          <p:cNvSpPr txBox="1"/>
          <p:nvPr userDrawn="1"/>
        </p:nvSpPr>
        <p:spPr>
          <a:xfrm>
            <a:off x="7870" y="6471210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675" b="0" i="0" spc="158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675" b="0" i="0" spc="158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9F3567E-D295-084D-8CE3-4F4E36630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2" y="5293235"/>
            <a:ext cx="5840463" cy="8532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49" b="1" i="0">
                <a:solidFill>
                  <a:srgbClr val="E30613"/>
                </a:solidFill>
                <a:latin typeface="Euclid Flex Bold" panose="020B05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30D2DBF-E016-8F4D-961A-8B8E05549C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1602" y="4830029"/>
            <a:ext cx="5840463" cy="4495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49" b="0" i="0">
                <a:solidFill>
                  <a:srgbClr val="E30613"/>
                </a:solidFill>
                <a:latin typeface="Euclid Flex Light" panose="020B03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 err="1"/>
              <a:t>Sur-titre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900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-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73439B-8DD8-694F-AD0E-799080639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7368086" y="85658"/>
            <a:ext cx="7736785" cy="8265146"/>
          </a:xfrm>
          <a:prstGeom prst="rect">
            <a:avLst/>
          </a:prstGeom>
        </p:spPr>
      </p:pic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7F384D4D-CD10-9E48-8EC1-073226F838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809" y="340445"/>
            <a:ext cx="4175617" cy="6875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18" b="1" i="0" spc="158">
                <a:solidFill>
                  <a:srgbClr val="E30613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16396335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c petales">
    <p:bg>
      <p:bgPr>
        <a:solidFill>
          <a:srgbClr val="EC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2" y="248271"/>
            <a:ext cx="11466628" cy="63614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1" tIns="26781" rIns="26781" bIns="26781" numCol="1" spcCol="38100" rtlCol="0" anchor="ctr">
            <a:noAutofit/>
          </a:bodyPr>
          <a:lstStyle/>
          <a:p>
            <a:pPr marL="0" marR="0" lvl="0" indent="0" algn="ctr" defTabSz="3079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43996"/>
            <a:ext cx="2567019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r" defTabSz="24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0" b="0" i="0" u="none" strike="noStrike" kern="1200" cap="none" spc="158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Euclid Flex Light" panose="020B0300030000000000" pitchFamily="34" charset="77"/>
                <a:ea typeface="+mn-ea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10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24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583DD-7566-8F4C-9B0F-602C8CEEA45F}" type="slidenum">
              <a:rPr kumimoji="0" lang="fr-FR" sz="675" b="0" i="0" u="none" strike="noStrike" kern="1200" cap="none" spc="158" normalizeH="0" baseline="0" noProof="0" smtClean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Euclid Flex Light" panose="020B0300030000000000" pitchFamily="34" charset="77"/>
                <a:ea typeface="+mn-ea"/>
                <a:cs typeface="Arial" panose="020B0604020202020204" pitchFamily="34" charset="0"/>
              </a:rPr>
              <a:pPr marL="0" marR="0" lvl="0" indent="0" algn="ctr" defTabSz="2410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75" b="0" i="0" u="none" strike="noStrike" kern="1200" cap="none" spc="158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Euclid Flex Light" panose="020B0300030000000000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63EE68-48F4-2944-B3CC-AEF879ABA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665" t="-10546" r="9267" b="24912"/>
          <a:stretch/>
        </p:blipFill>
        <p:spPr>
          <a:xfrm>
            <a:off x="5637664" y="-698291"/>
            <a:ext cx="6313045" cy="7307998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B4163-AE4F-F94C-93EC-F8D255555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0" y="939601"/>
            <a:ext cx="9366251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772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5D593-49EC-FD4C-A7A5-D43FBA823CB1}"/>
              </a:ext>
            </a:extLst>
          </p:cNvPr>
          <p:cNvSpPr/>
          <p:nvPr userDrawn="1"/>
        </p:nvSpPr>
        <p:spPr>
          <a:xfrm>
            <a:off x="484080" y="201706"/>
            <a:ext cx="11466629" cy="6408000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noAutofit/>
          </a:bodyPr>
          <a:lstStyle/>
          <a:p>
            <a:pPr marL="0" marR="0" indent="0" algn="ctr" defTabSz="308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6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Euclid Flex Bold" panose="020B0504000000000000" pitchFamily="34" charset="77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43996"/>
            <a:ext cx="2567019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580" b="0" i="0" spc="158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111E9-6C3E-7C42-A8FC-27B3C8F35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5" b="36800"/>
          <a:stretch/>
        </p:blipFill>
        <p:spPr>
          <a:xfrm>
            <a:off x="2457737" y="-186140"/>
            <a:ext cx="9492972" cy="6842434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83765420-C3C0-BC44-942F-790E16C37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0305" y="988233"/>
            <a:ext cx="8932481" cy="4971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250" b="1" i="0">
                <a:solidFill>
                  <a:schemeClr val="tx1">
                    <a:lumMod val="75000"/>
                    <a:lumOff val="25000"/>
                  </a:schemeClr>
                </a:solidFill>
                <a:latin typeface="Euclid Flex Bold" panose="020B0504000000000000" pitchFamily="34" charset="77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a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. 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a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vestibulum</a:t>
            </a:r>
            <a:r>
              <a:rPr lang="fr-FR" dirty="0"/>
              <a:t>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57AEF-B78F-CC46-A761-9DEEE6852DEE}"/>
              </a:ext>
            </a:extLst>
          </p:cNvPr>
          <p:cNvSpPr txBox="1"/>
          <p:nvPr userDrawn="1"/>
        </p:nvSpPr>
        <p:spPr>
          <a:xfrm>
            <a:off x="7870" y="6471209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675" b="0" i="0" spc="158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675" b="0" i="0" spc="158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4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DBA22B-B28E-EC4D-8959-3FE555B51E1B}"/>
              </a:ext>
            </a:extLst>
          </p:cNvPr>
          <p:cNvSpPr/>
          <p:nvPr userDrawn="1"/>
        </p:nvSpPr>
        <p:spPr>
          <a:xfrm>
            <a:off x="484082" y="248270"/>
            <a:ext cx="11466628" cy="6408024"/>
          </a:xfrm>
          <a:prstGeom prst="rect">
            <a:avLst/>
          </a:prstGeom>
          <a:solidFill>
            <a:srgbClr val="ECF8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1" tIns="26781" rIns="26781" bIns="26781" numCol="1" spcCol="38100" rtlCol="0" anchor="ctr">
            <a:noAutofit/>
          </a:bodyPr>
          <a:lstStyle/>
          <a:p>
            <a:pPr marL="0" marR="0" indent="0" algn="ctr" defTabSz="3079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16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aux Next Medium" panose="02000506000000020003" pitchFamily="2" charset="77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EFA08-ABB4-8341-9901-700C647B8E13}"/>
              </a:ext>
            </a:extLst>
          </p:cNvPr>
          <p:cNvSpPr txBox="1"/>
          <p:nvPr userDrawn="1"/>
        </p:nvSpPr>
        <p:spPr>
          <a:xfrm rot="16200000">
            <a:off x="-1042216" y="1343996"/>
            <a:ext cx="2567019" cy="1815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580" b="0" i="0" spc="158" dirty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58F0F-029F-8045-A74B-00C16724B282}"/>
              </a:ext>
            </a:extLst>
          </p:cNvPr>
          <p:cNvSpPr txBox="1"/>
          <p:nvPr userDrawn="1"/>
        </p:nvSpPr>
        <p:spPr>
          <a:xfrm>
            <a:off x="7870" y="6471210"/>
            <a:ext cx="486116" cy="1038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675" b="0" i="0" spc="158" smtClean="0">
                <a:solidFill>
                  <a:srgbClr val="E30613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675" b="0" i="0" spc="158" dirty="0">
              <a:solidFill>
                <a:srgbClr val="E30613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9B4163-AE4F-F94C-93EC-F8D255555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600" y="939601"/>
            <a:ext cx="9366251" cy="4037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0030000000000" pitchFamily="34" charset="77"/>
              </a:defRPr>
            </a:lvl1pPr>
            <a:lvl2pPr marL="342783" indent="0" algn="l">
              <a:buNone/>
              <a:defRPr b="1" i="0">
                <a:latin typeface="Euclid Flex Bold" panose="020B0500030000000000" pitchFamily="34" charset="77"/>
              </a:defRPr>
            </a:lvl2pPr>
            <a:lvl3pPr marL="685568" indent="0" algn="l">
              <a:buNone/>
              <a:defRPr b="1" i="0">
                <a:latin typeface="Euclid Flex Bold" panose="020B0500030000000000" pitchFamily="34" charset="77"/>
              </a:defRPr>
            </a:lvl3pPr>
            <a:lvl4pPr marL="1028351" indent="0" algn="l">
              <a:buNone/>
              <a:defRPr b="1" i="0">
                <a:latin typeface="Euclid Flex Bold" panose="020B0500030000000000" pitchFamily="34" charset="77"/>
              </a:defRPr>
            </a:lvl4pPr>
            <a:lvl5pPr marL="1371135" indent="0" algn="l">
              <a:buNone/>
              <a:defRPr b="1" i="0">
                <a:latin typeface="Euclid Flex Bold" panose="020B0500030000000000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0254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61773"/>
      </p:ext>
    </p:extLst>
  </p:cSld>
  <p:clrMapOvr>
    <a:masterClrMapping/>
  </p:clrMapOvr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846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7641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349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96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6A248-1666-199E-EE48-F8F9C205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65607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13111D97-5550-2254-74F0-2AFA514F766A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9AD6EA"/>
                </a:solidFill>
              </a:rPr>
              <a:t>SBP</a:t>
            </a:r>
          </a:p>
        </p:txBody>
      </p:sp>
    </p:spTree>
    <p:extLst>
      <p:ext uri="{BB962C8B-B14F-4D97-AF65-F5344CB8AC3E}">
        <p14:creationId xmlns:p14="http://schemas.microsoft.com/office/powerpoint/2010/main" val="811187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5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0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304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462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333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281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507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062143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rsprumont\Documents\Professionnel\IDS\logo-ids1_couleur_jpg_fichiers\logo-ids1_couleu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2" y="72008"/>
            <a:ext cx="631131" cy="10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166328"/>
            <a:ext cx="1833181" cy="8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947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32049-7177-7DCB-AD85-E7586EC26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F7324-C05F-32FC-BE3F-38A327813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4C550B4B-54F6-7E30-483D-8E31F455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25787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E25D07C-D63C-D6F2-F4EE-EFFB22DBE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7651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49A56-D63B-5D43-F864-A642C0825289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A2FB3D-4333-C668-6A05-52DAC17474B0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71C1AA-57D5-ADF2-AE42-FF1EE11BE8CC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842" r:id="rId6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7A77D6-E8D2-E640-96B9-0D82ADFB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CB4D84-20EC-014F-8896-BF58501D2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43629-842E-D449-899F-8E04C741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E30613"/>
                </a:solidFill>
                <a:latin typeface="Euclid Flex Light" panose="020B0300030000000000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FB71A-2A35-0D45-9292-B5386DA8C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E30613"/>
                </a:solidFill>
                <a:latin typeface="Euclid Flex Light" panose="020B0300030000000000" pitchFamily="34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4B85AE-B411-5848-B11D-F1E33A6D3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E30613"/>
                </a:solidFill>
                <a:latin typeface="Euclid Flex Light" panose="020B0300030000000000" pitchFamily="34" charset="77"/>
              </a:defRPr>
            </a:lvl1pPr>
          </a:lstStyle>
          <a:p>
            <a:fld id="{3E404C2D-21EE-4749-A621-B35A9DE660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5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6" r:id="rId6"/>
    <p:sldLayoutId id="2147483664" r:id="rId7"/>
    <p:sldLayoutId id="2147483650" r:id="rId8"/>
    <p:sldLayoutId id="2147483651" r:id="rId9"/>
    <p:sldLayoutId id="2147483671" r:id="rId10"/>
    <p:sldLayoutId id="2147483817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30613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457189" indent="-457189" algn="l" defTabSz="914377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aux Next Medium" panose="02000506000000020003" pitchFamily="2" charset="77"/>
          <a:ea typeface="+mn-ea"/>
          <a:cs typeface="+mn-cs"/>
        </a:defRPr>
      </a:lvl1pPr>
      <a:lvl2pPr marL="800080" indent="-342891" algn="l" defTabSz="914377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aux Next Medium" panose="02000506000000020003" pitchFamily="2" charset="77"/>
          <a:ea typeface="+mn-ea"/>
          <a:cs typeface="+mn-cs"/>
        </a:defRPr>
      </a:lvl2pPr>
      <a:lvl3pPr marL="1257269" indent="-342891" algn="l" defTabSz="914377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aux Next Medium" panose="02000506000000020003" pitchFamily="2" charset="77"/>
          <a:ea typeface="+mn-ea"/>
          <a:cs typeface="+mn-cs"/>
        </a:defRPr>
      </a:lvl3pPr>
      <a:lvl4pPr marL="1657309" indent="-285744" algn="l" defTabSz="914377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aux Next Medium" panose="02000506000000020003" pitchFamily="2" charset="77"/>
          <a:ea typeface="+mn-ea"/>
          <a:cs typeface="+mn-cs"/>
        </a:defRPr>
      </a:lvl4pPr>
      <a:lvl5pPr marL="2114498" indent="-285744" algn="l" defTabSz="914377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aux Next Medium" panose="02000506000000020003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81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830" r:id="rId9"/>
  </p:sldLayoutIdLst>
  <p:hf hdr="0"/>
  <p:txStyles>
    <p:titleStyle>
      <a:lvl1pPr algn="l" defTabSz="685568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6855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76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9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42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27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0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94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78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61" indent="-171391" algn="l" defTabSz="6855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3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8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51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35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9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02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86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70" algn="l" defTabSz="68556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43E026D-7995-4F92-A5CC-9C21D90CDA47}"/>
              </a:ext>
            </a:extLst>
          </p:cNvPr>
          <p:cNvSpPr txBox="1"/>
          <p:nvPr userDrawn="1"/>
        </p:nvSpPr>
        <p:spPr bwMode="auto">
          <a:xfrm>
            <a:off x="10061309" y="6327785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35747" algn="l"/>
                <a:tab pos="4907633" algn="l"/>
                <a:tab pos="6657809" algn="r"/>
              </a:tabLst>
            </a:pPr>
            <a:r>
              <a:rPr lang="fr-CH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mai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54AB3C-1CEA-4515-9A3A-E9F00FB0A8D7}"/>
              </a:ext>
            </a:extLst>
          </p:cNvPr>
          <p:cNvSpPr txBox="1"/>
          <p:nvPr userDrawn="1"/>
        </p:nvSpPr>
        <p:spPr bwMode="auto">
          <a:xfrm>
            <a:off x="4898452" y="6327785"/>
            <a:ext cx="314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5747" algn="l"/>
                <a:tab pos="4907633" algn="l"/>
                <a:tab pos="6657809" algn="r"/>
              </a:tabLst>
            </a:pPr>
            <a:r>
              <a:rPr lang="fr-CH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 3 «Défis juridiques de la santé»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6F6481-E80C-4D17-980E-BE6877DF3C4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119338" y="5722781"/>
            <a:ext cx="1958319" cy="12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7" r:id="rId13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2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4C550B4B-54F6-7E30-483D-8E31F455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25787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E25D07C-D63C-D6F2-F4EE-EFFB22DBE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7651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49A56-D63B-5D43-F864-A642C0825289}"/>
              </a:ext>
            </a:extLst>
          </p:cNvPr>
          <p:cNvSpPr/>
          <p:nvPr userDrawn="1"/>
        </p:nvSpPr>
        <p:spPr>
          <a:xfrm rot="5400000">
            <a:off x="5466865" y="971067"/>
            <a:ext cx="427940" cy="11345930"/>
          </a:xfrm>
          <a:prstGeom prst="rect">
            <a:avLst/>
          </a:prstGeom>
          <a:solidFill>
            <a:srgbClr val="9A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A2FB3D-4333-C668-6A05-52DAC17474B0}"/>
              </a:ext>
            </a:extLst>
          </p:cNvPr>
          <p:cNvSpPr txBox="1"/>
          <p:nvPr userDrawn="1"/>
        </p:nvSpPr>
        <p:spPr>
          <a:xfrm>
            <a:off x="748748" y="6528616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71C1AA-57D5-ADF2-AE42-FF1EE11BE8CC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BBFC966B-0ECC-FFCD-CED4-DBDF30862EA9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500" spc="300" noProof="0" dirty="0">
                <a:solidFill>
                  <a:srgbClr val="9AD6EA"/>
                </a:solidFill>
              </a:rPr>
              <a:t>SBP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15C473-0FE9-7EBF-8E48-7B1328EEA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89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3E9FB527-E7FA-E909-7319-E3448874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15396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0B407AD-D159-DE21-0316-A260626F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7637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40F484-CD99-093E-7B92-BAC169D0CC3C}"/>
              </a:ext>
            </a:extLst>
          </p:cNvPr>
          <p:cNvSpPr/>
          <p:nvPr userDrawn="1"/>
        </p:nvSpPr>
        <p:spPr>
          <a:xfrm rot="5400000">
            <a:off x="5466865" y="971067"/>
            <a:ext cx="427940" cy="1134593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71173F-A0B2-068E-41D6-6CC6AD01F497}"/>
              </a:ext>
            </a:extLst>
          </p:cNvPr>
          <p:cNvSpPr txBox="1"/>
          <p:nvPr userDrawn="1"/>
        </p:nvSpPr>
        <p:spPr>
          <a:xfrm>
            <a:off x="748748" y="6528616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F473BD2-CBD1-24C8-0E63-327CF8E2C47A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507BFBB3-F92E-CE3E-314F-6F4170FAADAD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500" spc="300" noProof="0" dirty="0">
                <a:solidFill>
                  <a:srgbClr val="E30613"/>
                </a:solidFill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359410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4C550B4B-54F6-7E30-483D-8E31F455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25787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E25D07C-D63C-D6F2-F4EE-EFFB22DBE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7651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49A56-D63B-5D43-F864-A642C0825289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9A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A2FB3D-4333-C668-6A05-52DAC17474B0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71C1AA-57D5-ADF2-AE42-FF1EE11BE8CC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1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831" r:id="rId6"/>
    <p:sldLayoutId id="2147483841" r:id="rId7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 Bold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 Bold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 Bold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 Bold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3E9FB527-E7FA-E909-7319-E3448874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15396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0B407AD-D159-DE21-0316-A260626F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7637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40F484-CD99-093E-7B92-BAC169D0CC3C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71173F-A0B2-068E-41D6-6CC6AD01F497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F473BD2-CBD1-24C8-0E63-327CF8E2C47A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507BFBB3-F92E-CE3E-314F-6F4170FAADAD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E30613"/>
                </a:solidFill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737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AA9239AE-2F54-74B5-F291-5F76487C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15396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759C40A-B05E-101D-8865-8FCE8ACD9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2993C2-0FE7-3076-0543-FF79D7DEE710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0D7E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B3C2C2-591E-479F-79C6-39FD630EA41C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10C767F-0C9B-CF45-055F-A9E63C68BEF6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CF53185C-8111-9200-F066-9D3D9F471796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0D7E8B"/>
                </a:solidFill>
              </a:rPr>
              <a:t>VISIBILITY</a:t>
            </a:r>
          </a:p>
        </p:txBody>
      </p:sp>
    </p:spTree>
    <p:extLst>
      <p:ext uri="{BB962C8B-B14F-4D97-AF65-F5344CB8AC3E}">
        <p14:creationId xmlns:p14="http://schemas.microsoft.com/office/powerpoint/2010/main" val="34383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013186-B209-3543-9681-2596FFB7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15396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E27A79-6F30-DB61-4780-8A4FB4A3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66C50-4B46-C770-CA1E-6D9C997BF901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D0E078-54DA-5A7B-A914-A1B7168B311F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657D1E-04BC-71A5-FCF4-283A9C39B9DE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094B1933-0040-8CC8-EF0A-8A5D045BBD4E}"/>
              </a:ext>
            </a:extLst>
          </p:cNvPr>
          <p:cNvSpPr txBox="1">
            <a:spLocks/>
          </p:cNvSpPr>
          <p:nvPr userDrawn="1"/>
        </p:nvSpPr>
        <p:spPr>
          <a:xfrm>
            <a:off x="748748" y="371887"/>
            <a:ext cx="10515600" cy="487018"/>
          </a:xfrm>
          <a:prstGeom prst="rect">
            <a:avLst/>
          </a:prstGeom>
        </p:spPr>
        <p:txBody>
          <a:bodyPr vert="horz" lIns="91414" tIns="45707" rIns="91414" bIns="45707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sz="1499" spc="300" noProof="0" dirty="0">
                <a:solidFill>
                  <a:srgbClr val="FFCE00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64034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4C550B4B-54F6-7E30-483D-8E31F455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15396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E25D07C-D63C-D6F2-F4EE-EFFB22DBE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49A56-D63B-5D43-F864-A642C0825289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9A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A2FB3D-4333-C668-6A05-52DAC17474B0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71C1AA-57D5-ADF2-AE42-FF1EE11BE8CC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5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E27A79-6F30-DB61-4780-8A4FB4A3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657D1E-04BC-71A5-FCF4-283A9C39B9DE}"/>
              </a:ext>
            </a:extLst>
          </p:cNvPr>
          <p:cNvSpPr txBox="1"/>
          <p:nvPr userDrawn="1"/>
        </p:nvSpPr>
        <p:spPr>
          <a:xfrm>
            <a:off x="7870" y="6471208"/>
            <a:ext cx="48611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900" b="0" i="0" spc="211" smtClean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900" b="0" i="0" spc="211" dirty="0">
              <a:solidFill>
                <a:schemeClr val="bg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1BAB8294-023E-688D-03E3-4800C3EB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615396"/>
            <a:ext cx="10515600" cy="10231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E11A1-1824-B6B4-3177-2654EC1E5F43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6737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A8F08A-1E83-078B-2907-C861F74C3770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E442FB-7817-B021-2D7B-67A7CAB7F4C2}"/>
              </a:ext>
            </a:extLst>
          </p:cNvPr>
          <p:cNvSpPr txBox="1"/>
          <p:nvPr userDrawn="1"/>
        </p:nvSpPr>
        <p:spPr>
          <a:xfrm>
            <a:off x="11525435" y="6562326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txStyles>
    <p:titleStyle>
      <a:lvl1pPr algn="l" defTabSz="914095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Euclid Flex Bold" panose="020B0504000000000000" pitchFamily="34" charset="77"/>
          <a:ea typeface="+mj-ea"/>
          <a:cs typeface="+mj-cs"/>
        </a:defRPr>
      </a:lvl1pPr>
    </p:titleStyle>
    <p:bodyStyle>
      <a:lvl1pPr marL="228524" indent="-228524" algn="l" defTabSz="9140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1pPr>
      <a:lvl2pPr marL="685571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2pPr>
      <a:lvl3pPr marL="114261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3pPr>
      <a:lvl4pPr marL="159966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4pPr>
      <a:lvl5pPr marL="2056713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Flex" panose="020B0504000000000000" pitchFamily="34" charset="77"/>
          <a:ea typeface="+mn-ea"/>
          <a:cs typeface="+mn-cs"/>
        </a:defRPr>
      </a:lvl5pPr>
      <a:lvl6pPr marL="2513760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8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5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02" indent="-228524" algn="l" defTabSz="9140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8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7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D9A30-3ED2-D089-C9DF-D8F7E944CFFD}"/>
              </a:ext>
            </a:extLst>
          </p:cNvPr>
          <p:cNvSpPr/>
          <p:nvPr userDrawn="1"/>
        </p:nvSpPr>
        <p:spPr>
          <a:xfrm rot="5400000">
            <a:off x="5466866" y="971067"/>
            <a:ext cx="427940" cy="11345930"/>
          </a:xfrm>
          <a:prstGeom prst="rect">
            <a:avLst/>
          </a:prstGeom>
          <a:solidFill>
            <a:srgbClr val="9A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439272-052C-7DC0-50B7-C0319D98D5A8}"/>
              </a:ext>
            </a:extLst>
          </p:cNvPr>
          <p:cNvSpPr txBox="1"/>
          <p:nvPr userDrawn="1"/>
        </p:nvSpPr>
        <p:spPr>
          <a:xfrm>
            <a:off x="748749" y="6528617"/>
            <a:ext cx="2567019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900" b="0" i="0" spc="211" dirty="0">
                <a:solidFill>
                  <a:schemeClr val="bg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t>SWISS BIOBANKING PLATFORM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66B9BB-C22D-23A3-7AE0-DDD868283FCA}"/>
              </a:ext>
            </a:extLst>
          </p:cNvPr>
          <p:cNvSpPr txBox="1"/>
          <p:nvPr userDrawn="1"/>
        </p:nvSpPr>
        <p:spPr>
          <a:xfrm>
            <a:off x="11608562" y="6567088"/>
            <a:ext cx="486116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A0583DD-7566-8F4C-9B0F-602C8CEEA45F}" type="slidenum">
              <a:rPr lang="fr-FR" sz="1000" b="0" i="0" spc="211" smtClean="0">
                <a:solidFill>
                  <a:schemeClr val="tx1"/>
                </a:solidFill>
                <a:latin typeface="Euclid Flex Light" panose="020B0300030000000000" pitchFamily="34" charset="77"/>
                <a:cs typeface="Arial" panose="020B0604020202020204" pitchFamily="34" charset="0"/>
              </a:rPr>
              <a:pPr algn="ctr"/>
              <a:t>‹N°›</a:t>
            </a:fld>
            <a:endParaRPr lang="fr-FR" sz="1000" b="0" i="0" spc="211" dirty="0">
              <a:solidFill>
                <a:schemeClr val="tx1"/>
              </a:solidFill>
              <a:latin typeface="Euclid Flex Light" panose="020B0300030000000000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4060/cc2289en" TargetMode="External"/><Relationship Id="rId4" Type="http://schemas.openxmlformats.org/officeDocument/2006/relationships/hyperlink" Target="https://www.who.int/health-topics/one-health#tab=tab_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A6D5D-1989-C0AB-C8C2-954FA0E6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A4C84C1-4721-4D5B-8EB2-E725A96B6B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51" y="1885421"/>
            <a:ext cx="11008066" cy="25203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4800" dirty="0"/>
              <a:t>Biobanking Across Species </a:t>
            </a:r>
            <a:br>
              <a:rPr lang="en-GB" sz="4800" dirty="0"/>
            </a:br>
            <a:r>
              <a:rPr lang="en-GB" sz="4800" dirty="0"/>
              <a:t>and Environment</a:t>
            </a:r>
            <a:br>
              <a:rPr lang="en-GB" sz="4800" dirty="0"/>
            </a:br>
            <a:r>
              <a:rPr lang="en-GB" sz="4800" b="0" dirty="0">
                <a:latin typeface="Euclid Flex Light" panose="020B0300030000000000" pitchFamily="34" charset="77"/>
              </a:rPr>
              <a:t>A national node perspective</a:t>
            </a:r>
            <a:endParaRPr lang="fr-FR" sz="4800" b="0" dirty="0">
              <a:solidFill>
                <a:srgbClr val="E30613"/>
              </a:solidFill>
              <a:latin typeface="Euclid Flex Light" panose="020B0300030000000000" pitchFamily="34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6779BD-3A49-F7AF-E8EF-3830041E2F0F}"/>
              </a:ext>
            </a:extLst>
          </p:cNvPr>
          <p:cNvSpPr txBox="1"/>
          <p:nvPr/>
        </p:nvSpPr>
        <p:spPr>
          <a:xfrm>
            <a:off x="376964" y="4912795"/>
            <a:ext cx="113273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Euclid Flex Bold" panose="020B0504000000000000" pitchFamily="34" charset="77"/>
                <a:cs typeface="Arial" panose="020B0604020202020204" pitchFamily="34" charset="0"/>
              </a:rPr>
              <a:t>Joséphine Uldry</a:t>
            </a:r>
            <a:br>
              <a:rPr lang="fr-FR" sz="2400" dirty="0">
                <a:latin typeface="Euclid Flex Bold" panose="020B0504000000000000" pitchFamily="34" charset="77"/>
                <a:cs typeface="Arial" panose="020B0604020202020204" pitchFamily="34" charset="0"/>
              </a:rPr>
            </a:br>
            <a:r>
              <a:rPr lang="fr-FR" sz="2400" dirty="0" err="1">
                <a:latin typeface="Euclid Flex Light" panose="020B0300030000000000" pitchFamily="34" charset="77"/>
                <a:cs typeface="Arial" panose="020B0604020202020204" pitchFamily="34" charset="0"/>
              </a:rPr>
              <a:t>Quality</a:t>
            </a:r>
            <a:r>
              <a:rPr lang="fr-FR" sz="2400" dirty="0">
                <a:latin typeface="Euclid Flex Light" panose="020B0300030000000000" pitchFamily="34" charset="77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Euclid Flex Light" panose="020B0300030000000000" pitchFamily="34" charset="77"/>
                <a:cs typeface="Arial" panose="020B0604020202020204" pitchFamily="34" charset="0"/>
              </a:rPr>
              <a:t>Officer</a:t>
            </a:r>
            <a:r>
              <a:rPr lang="fr-FR" sz="2400" dirty="0">
                <a:latin typeface="Euclid Flex Light" panose="020B0300030000000000" pitchFamily="34" charset="77"/>
                <a:cs typeface="Arial" panose="020B0604020202020204" pitchFamily="34" charset="0"/>
              </a:rPr>
              <a:t> at </a:t>
            </a:r>
            <a:r>
              <a:rPr lang="fr-FR" sz="2400" dirty="0" err="1">
                <a:latin typeface="Euclid Flex Light" panose="020B0300030000000000" pitchFamily="34" charset="77"/>
                <a:cs typeface="Arial" panose="020B0604020202020204" pitchFamily="34" charset="0"/>
              </a:rPr>
              <a:t>Swiss</a:t>
            </a:r>
            <a:r>
              <a:rPr lang="fr-FR" sz="2400" dirty="0">
                <a:latin typeface="Euclid Flex Light" panose="020B0300030000000000" pitchFamily="34" charset="77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Euclid Flex Light" panose="020B0300030000000000" pitchFamily="34" charset="77"/>
                <a:cs typeface="Arial" panose="020B0604020202020204" pitchFamily="34" charset="0"/>
              </a:rPr>
              <a:t>Biobanking</a:t>
            </a:r>
            <a:r>
              <a:rPr lang="fr-FR" sz="2400" dirty="0">
                <a:latin typeface="Euclid Flex Light" panose="020B0300030000000000" pitchFamily="34" charset="77"/>
                <a:cs typeface="Arial" panose="020B0604020202020204" pitchFamily="34" charset="0"/>
              </a:rPr>
              <a:t> Platform</a:t>
            </a:r>
          </a:p>
          <a:p>
            <a:br>
              <a:rPr lang="fr-FR" sz="2400" dirty="0">
                <a:latin typeface="Euclid Flex Light" panose="020B0300030000000000" pitchFamily="34" charset="77"/>
                <a:cs typeface="Arial" panose="020B0604020202020204" pitchFamily="34" charset="0"/>
              </a:rPr>
            </a:br>
            <a:r>
              <a:rPr lang="fr-FR" sz="2400" dirty="0">
                <a:latin typeface="Euclid Flex Light" panose="020B0300030000000000" pitchFamily="34" charset="77"/>
                <a:cs typeface="Arial" panose="020B0604020202020204" pitchFamily="34" charset="0"/>
              </a:rPr>
              <a:t>				</a:t>
            </a:r>
          </a:p>
          <a:p>
            <a:r>
              <a:rPr lang="fr-FR" dirty="0">
                <a:latin typeface="Euclid Flex Light" panose="020B0300030000000000" pitchFamily="34" charset="77"/>
                <a:cs typeface="Arial" panose="020B0604020202020204" pitchFamily="34" charset="0"/>
              </a:rPr>
              <a:t>Nationales </a:t>
            </a:r>
            <a:r>
              <a:rPr lang="fr-FR" dirty="0" err="1">
                <a:latin typeface="Euclid Flex Light" panose="020B0300030000000000" pitchFamily="34" charset="77"/>
                <a:cs typeface="Arial" panose="020B0604020202020204" pitchFamily="34" charset="0"/>
              </a:rPr>
              <a:t>Biobanken</a:t>
            </a:r>
            <a:r>
              <a:rPr lang="fr-FR" dirty="0">
                <a:latin typeface="Euclid Flex Light" panose="020B0300030000000000" pitchFamily="34" charset="77"/>
                <a:cs typeface="Arial" panose="020B0604020202020204" pitchFamily="34" charset="0"/>
              </a:rPr>
              <a:t>-Symposium 2025 in Berlin – 23.09.2025</a:t>
            </a:r>
          </a:p>
        </p:txBody>
      </p:sp>
      <p:pic>
        <p:nvPicPr>
          <p:cNvPr id="18" name="Image 1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F71BD7F-9889-8171-1835-2EF454537A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65" y="278747"/>
            <a:ext cx="1609964" cy="1043821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576B966-7FF1-585C-270D-A70828FDD432}"/>
              </a:ext>
            </a:extLst>
          </p:cNvPr>
          <p:cNvGrpSpPr/>
          <p:nvPr/>
        </p:nvGrpSpPr>
        <p:grpSpPr>
          <a:xfrm>
            <a:off x="9054623" y="0"/>
            <a:ext cx="3137377" cy="1747665"/>
            <a:chOff x="8243560" y="180201"/>
            <a:chExt cx="3460759" cy="1927804"/>
          </a:xfrm>
        </p:grpSpPr>
        <p:pic>
          <p:nvPicPr>
            <p:cNvPr id="8" name="Image 7" descr="Une image contenant texte,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1E253F22-5950-46C9-AFA6-C7A47A8A2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773" t="8137" b="12289"/>
            <a:stretch/>
          </p:blipFill>
          <p:spPr>
            <a:xfrm>
              <a:off x="8514595" y="278747"/>
              <a:ext cx="3189724" cy="16256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4FCAA3-9ABF-4DAF-B4A7-C1062CD582B4}"/>
                </a:ext>
              </a:extLst>
            </p:cNvPr>
            <p:cNvSpPr/>
            <p:nvPr/>
          </p:nvSpPr>
          <p:spPr>
            <a:xfrm>
              <a:off x="8243560" y="180201"/>
              <a:ext cx="1033063" cy="524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6F43C6-DC33-EBAB-48ED-736BD1E30178}"/>
                </a:ext>
              </a:extLst>
            </p:cNvPr>
            <p:cNvSpPr/>
            <p:nvPr/>
          </p:nvSpPr>
          <p:spPr>
            <a:xfrm>
              <a:off x="8243560" y="1458851"/>
              <a:ext cx="1033063" cy="649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82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4CE94-3CCA-DB15-7549-0FAF04E1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E4626935-6C0A-6147-D290-A73985EF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0" y="681037"/>
            <a:ext cx="10634339" cy="513460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C5C28B5-3DD6-26CA-447E-6EA450E7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659364"/>
            <a:ext cx="10515600" cy="927412"/>
          </a:xfrm>
        </p:spPr>
        <p:txBody>
          <a:bodyPr/>
          <a:lstStyle/>
          <a:p>
            <a:r>
              <a:rPr lang="en-US" sz="2800" dirty="0"/>
              <a:t>Nagoya Protocol in practice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AFF634-2C9B-DB0C-3C7E-08BCF4BAED1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fr-FR" spc="300" dirty="0"/>
              <a:t>ETHICAL &amp; LEGAL: Example 1</a:t>
            </a:r>
            <a:endParaRPr lang="fr-FR" b="1" spc="3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A27D26-AFB6-12A6-C498-D1D220EDB3E9}"/>
              </a:ext>
            </a:extLst>
          </p:cNvPr>
          <p:cNvSpPr txBox="1"/>
          <p:nvPr/>
        </p:nvSpPr>
        <p:spPr>
          <a:xfrm>
            <a:off x="850254" y="5477301"/>
            <a:ext cx="7874646" cy="813043"/>
          </a:xfrm>
          <a:prstGeom prst="rect">
            <a:avLst/>
          </a:prstGeom>
          <a:solidFill>
            <a:srgbClr val="E30613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  <a:buClr>
                <a:srgbClr val="E30613"/>
              </a:buClr>
            </a:pPr>
            <a:r>
              <a:rPr lang="en-US" sz="2400" b="1" dirty="0">
                <a:solidFill>
                  <a:schemeClr val="bg1"/>
                </a:solidFill>
                <a:latin typeface="Euclid Flex Bold" panose="020B0504000000000000" pitchFamily="34" charset="77"/>
              </a:rPr>
              <a:t>Smart move:</a:t>
            </a:r>
          </a:p>
          <a:p>
            <a:pPr>
              <a:spcAft>
                <a:spcPts val="100"/>
              </a:spcAft>
              <a:buClr>
                <a:srgbClr val="E30613"/>
              </a:buClr>
            </a:pPr>
            <a:r>
              <a:rPr lang="en-US" sz="2200" b="1" dirty="0">
                <a:solidFill>
                  <a:schemeClr val="bg1"/>
                </a:solidFill>
                <a:latin typeface="Euclid Flex Bold" panose="020B0504000000000000" pitchFamily="34" charset="77"/>
              </a:rPr>
              <a:t>NN + international experts = better support for biobanks!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E101B9-2193-18DA-5A21-EE151ACDC084}"/>
              </a:ext>
            </a:extLst>
          </p:cNvPr>
          <p:cNvSpPr txBox="1"/>
          <p:nvPr/>
        </p:nvSpPr>
        <p:spPr>
          <a:xfrm>
            <a:off x="1632430" y="2619965"/>
            <a:ext cx="170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Euclid Flex Bold" panose="020B0504000000000000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Several international countries</a:t>
            </a:r>
            <a:endParaRPr lang="fr-CH" sz="1400" b="1" dirty="0">
              <a:latin typeface="Euclid Flex Bold" panose="020B0504000000000000" pitchFamily="34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001D2D-F415-050E-7EAF-AB505B22F4D5}"/>
              </a:ext>
            </a:extLst>
          </p:cNvPr>
          <p:cNvSpPr txBox="1"/>
          <p:nvPr/>
        </p:nvSpPr>
        <p:spPr>
          <a:xfrm>
            <a:off x="3884552" y="1938959"/>
            <a:ext cx="221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Euclid Flex Bold" panose="020B0504000000000000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Is a General waiver enough for non-commercial use ?</a:t>
            </a:r>
            <a:endParaRPr lang="fr-CH" sz="1400" b="1" dirty="0">
              <a:latin typeface="Euclid Flex Bold" panose="020B05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315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17C476-7AA7-9420-2130-4E7A97E818B8}"/>
              </a:ext>
            </a:extLst>
          </p:cNvPr>
          <p:cNvSpPr/>
          <p:nvPr/>
        </p:nvSpPr>
        <p:spPr>
          <a:xfrm>
            <a:off x="4708733" y="1785938"/>
            <a:ext cx="2456662" cy="985837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A306C5BC-6DD7-1A87-A1FF-0C2B4D951C6F}"/>
              </a:ext>
            </a:extLst>
          </p:cNvPr>
          <p:cNvSpPr txBox="1">
            <a:spLocks/>
          </p:cNvSpPr>
          <p:nvPr/>
        </p:nvSpPr>
        <p:spPr>
          <a:xfrm>
            <a:off x="738809" y="401651"/>
            <a:ext cx="3969924" cy="270839"/>
          </a:xfrm>
          <a:prstGeom prst="rect">
            <a:avLst/>
          </a:prstGeom>
        </p:spPr>
        <p:txBody>
          <a:bodyPr/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spc="300" dirty="0">
                <a:solidFill>
                  <a:srgbClr val="E30613"/>
                </a:solidFill>
                <a:latin typeface="Euclid Flex Bold" panose="020B0504000000000000" pitchFamily="34" charset="77"/>
              </a:rPr>
              <a:t>INTEROPERABILITY: Example 2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73F4689-1DF7-4A51-A7A5-BDF5D41C4DB8}"/>
              </a:ext>
            </a:extLst>
          </p:cNvPr>
          <p:cNvSpPr txBox="1">
            <a:spLocks/>
          </p:cNvSpPr>
          <p:nvPr/>
        </p:nvSpPr>
        <p:spPr>
          <a:xfrm>
            <a:off x="956668" y="653180"/>
            <a:ext cx="9144000" cy="6657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E30613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30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Euclid Flex Light" panose="020B0300030000000000" pitchFamily="34" charset="77"/>
              <a:ea typeface="+mj-ea"/>
              <a:cs typeface="+mj-cs"/>
            </a:endParaRPr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F987E790-DEC9-46BF-AFFB-B94C26F08D2B}"/>
              </a:ext>
            </a:extLst>
          </p:cNvPr>
          <p:cNvSpPr>
            <a:spLocks noGrp="1"/>
          </p:cNvSpPr>
          <p:nvPr/>
        </p:nvSpPr>
        <p:spPr>
          <a:xfrm>
            <a:off x="738809" y="690113"/>
            <a:ext cx="11004336" cy="767377"/>
          </a:xfrm>
          <a:prstGeom prst="rect">
            <a:avLst/>
          </a:prstGeom>
        </p:spPr>
        <p:txBody>
          <a:bodyPr vert="horz" lIns="64292" tIns="32146" rIns="64292" bIns="32146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Euclid Flex Bold" panose="020B0500030000000000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Euclid Flex Bold" panose="020B0500030000000000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Euclid Flex Bold" panose="020B0500030000000000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Euclid Flex Bold" panose="020B0500030000000000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Euclid Flex Bold" panose="020B050003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095" fontAlgn="auto">
              <a:lnSpc>
                <a:spcPct val="90000"/>
              </a:lnSpc>
              <a:spcBef>
                <a:spcPct val="0"/>
              </a:spcBef>
              <a:spcAft>
                <a:spcPts val="1687"/>
              </a:spcAft>
              <a:buClr>
                <a:srgbClr val="E30613"/>
              </a:buClr>
              <a:buSzTx/>
              <a:tabLst/>
              <a:defRPr/>
            </a:pPr>
            <a:r>
              <a:rPr lang="en-US" sz="3200" dirty="0">
                <a:latin typeface="Euclid Flex Bold" panose="020B0504000000000000" pitchFamily="34" charset="77"/>
                <a:ea typeface="+mj-ea"/>
                <a:cs typeface="+mj-cs"/>
                <a:sym typeface="Helvetica Neue"/>
              </a:rPr>
              <a:t>SBP BIMS – The package</a:t>
            </a:r>
            <a:endParaRPr lang="en-US" sz="3200" dirty="0">
              <a:latin typeface="Euclid Flex Bold" panose="020B0504000000000000" pitchFamily="34" charset="77"/>
              <a:ea typeface="+mj-ea"/>
              <a:cs typeface="+mj-cs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7E4384F-A3F3-DF55-77DD-ACB578DADD9B}"/>
              </a:ext>
            </a:extLst>
          </p:cNvPr>
          <p:cNvGrpSpPr/>
          <p:nvPr/>
        </p:nvGrpSpPr>
        <p:grpSpPr>
          <a:xfrm>
            <a:off x="4523852" y="4926636"/>
            <a:ext cx="5750399" cy="682152"/>
            <a:chOff x="4523852" y="4838208"/>
            <a:chExt cx="6495828" cy="770580"/>
          </a:xfrm>
        </p:grpSpPr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id="{55622F9D-20D6-4F02-BF2A-C86FC18C4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375"/>
            <a:stretch/>
          </p:blipFill>
          <p:spPr>
            <a:xfrm>
              <a:off x="4523852" y="4939131"/>
              <a:ext cx="4913324" cy="669657"/>
            </a:xfrm>
            <a:prstGeom prst="rect">
              <a:avLst/>
            </a:prstGeom>
          </p:spPr>
        </p:pic>
        <p:pic>
          <p:nvPicPr>
            <p:cNvPr id="28" name="Image 27" descr="Une image contenant Graphique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2A8528E8-7C0D-4B95-ADEA-4CA78AC7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8821" y="4838208"/>
              <a:ext cx="1490859" cy="686699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D71EC45C-C14F-40D1-AC65-C526962E75A1}"/>
              </a:ext>
            </a:extLst>
          </p:cNvPr>
          <p:cNvSpPr txBox="1"/>
          <p:nvPr/>
        </p:nvSpPr>
        <p:spPr>
          <a:xfrm>
            <a:off x="4592723" y="3698503"/>
            <a:ext cx="62157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291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0" noProof="0" dirty="0">
                <a:latin typeface="Euclid Flex Light" panose="020B0300030000000000" pitchFamily="34" charset="77"/>
              </a:rPr>
              <a:t>The </a:t>
            </a:r>
            <a:r>
              <a:rPr lang="en-US" sz="1800" b="1" noProof="0" dirty="0">
                <a:latin typeface="Euclid Flex Bold" panose="020B0504000000000000" pitchFamily="34" charset="77"/>
              </a:rPr>
              <a:t>minimal data </a:t>
            </a:r>
            <a:r>
              <a:rPr lang="en-US" sz="1800" b="0" noProof="0" dirty="0">
                <a:latin typeface="Euclid Flex Light" panose="020B0300030000000000" pitchFamily="34" charset="77"/>
              </a:rPr>
              <a:t>the biobank should document to ensure sample quality</a:t>
            </a:r>
            <a:endParaRPr lang="en-US" dirty="0">
              <a:latin typeface="Euclid Flex Light" panose="020B0300030000000000" pitchFamily="34" charset="77"/>
            </a:endParaRPr>
          </a:p>
          <a:p>
            <a:pPr defTabSz="64291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0" noProof="0" dirty="0">
                <a:latin typeface="Euclid Flex Bold" panose="020B0504000000000000" pitchFamily="34" charset="77"/>
              </a:rPr>
              <a:t>Developed with SBP Working Groups and still evolving</a:t>
            </a:r>
            <a:endParaRPr lang="en-US" sz="1800" noProof="0" dirty="0">
              <a:effectLst/>
              <a:latin typeface="Euclid Flex Bold" panose="020B0504000000000000" pitchFamily="34" charset="77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5CDFBBFE-19D1-490B-99B8-5EE7C60439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4571"/>
          <a:stretch>
            <a:fillRect/>
          </a:stretch>
        </p:blipFill>
        <p:spPr>
          <a:xfrm>
            <a:off x="738809" y="3397352"/>
            <a:ext cx="3536995" cy="2233519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E7FE0AD5-40F3-C145-9D5C-6BAF8F6D76E2}"/>
              </a:ext>
            </a:extLst>
          </p:cNvPr>
          <p:cNvGrpSpPr/>
          <p:nvPr/>
        </p:nvGrpSpPr>
        <p:grpSpPr>
          <a:xfrm>
            <a:off x="1637145" y="1874972"/>
            <a:ext cx="8637106" cy="836354"/>
            <a:chOff x="2724361" y="1521847"/>
            <a:chExt cx="3648242" cy="353269"/>
          </a:xfrm>
        </p:grpSpPr>
        <p:pic>
          <p:nvPicPr>
            <p:cNvPr id="13" name="Picture 30" descr="A green blue and black text&#10;&#10;Description automatically generated">
              <a:extLst>
                <a:ext uri="{FF2B5EF4-FFF2-40B4-BE49-F238E27FC236}">
                  <a16:creationId xmlns:a16="http://schemas.microsoft.com/office/drawing/2014/main" id="{4AE7986F-5FF9-B6EA-FA79-FDE3F9537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742" t="18119" r="8366" b="19156"/>
            <a:stretch/>
          </p:blipFill>
          <p:spPr>
            <a:xfrm>
              <a:off x="2724361" y="1566559"/>
              <a:ext cx="973528" cy="302978"/>
            </a:xfrm>
            <a:prstGeom prst="rect">
              <a:avLst/>
            </a:prstGeom>
          </p:spPr>
        </p:pic>
        <p:pic>
          <p:nvPicPr>
            <p:cNvPr id="15" name="Image 14" descr="Une image contenant Police, Graphiqu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E25E33A2-F3E8-F58A-C672-61F0E87D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259" y="1521847"/>
              <a:ext cx="973529" cy="347690"/>
            </a:xfrm>
            <a:prstGeom prst="rect">
              <a:avLst/>
            </a:prstGeom>
          </p:spPr>
        </p:pic>
        <p:pic>
          <p:nvPicPr>
            <p:cNvPr id="16" name="Image 15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C31D086-6CB8-06BA-F31D-A080C133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17"/>
            <a:stretch>
              <a:fillRect/>
            </a:stretch>
          </p:blipFill>
          <p:spPr>
            <a:xfrm>
              <a:off x="5366625" y="1527427"/>
              <a:ext cx="1005978" cy="347689"/>
            </a:xfrm>
            <a:prstGeom prst="rect">
              <a:avLst/>
            </a:prstGeom>
          </p:spPr>
        </p:pic>
        <p:pic>
          <p:nvPicPr>
            <p:cNvPr id="5" name="Graphic 26" descr="Badge Follow with solid fill">
              <a:extLst>
                <a:ext uri="{FF2B5EF4-FFF2-40B4-BE49-F238E27FC236}">
                  <a16:creationId xmlns:a16="http://schemas.microsoft.com/office/drawing/2014/main" id="{A57193C1-DE68-7323-0CAF-BD92CDB71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20873" y="1699367"/>
              <a:ext cx="122809" cy="122809"/>
            </a:xfrm>
            <a:prstGeom prst="rect">
              <a:avLst/>
            </a:prstGeom>
          </p:spPr>
        </p:pic>
        <p:pic>
          <p:nvPicPr>
            <p:cNvPr id="18" name="Graphic 26" descr="Badge Follow with solid fill">
              <a:extLst>
                <a:ext uri="{FF2B5EF4-FFF2-40B4-BE49-F238E27FC236}">
                  <a16:creationId xmlns:a16="http://schemas.microsoft.com/office/drawing/2014/main" id="{1AC9CED2-FC35-FA85-12CE-CDB0B2EA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27433" y="1699367"/>
              <a:ext cx="122809" cy="122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7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6AB6-D308-D7BC-B3CB-69BD805C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A70F-A8FF-6C86-B041-4C9DA49162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497" y="655638"/>
            <a:ext cx="8939213" cy="457200"/>
          </a:xfrm>
        </p:spPr>
        <p:txBody>
          <a:bodyPr>
            <a:noAutofit/>
          </a:bodyPr>
          <a:lstStyle/>
          <a:p>
            <a:r>
              <a:rPr lang="de-CH" dirty="0"/>
              <a:t>Swiss Pathogen Surveillance </a:t>
            </a:r>
            <a:r>
              <a:rPr lang="de-CH" dirty="0" err="1"/>
              <a:t>Platform</a:t>
            </a:r>
            <a:endParaRPr lang="de-CH" b="0" dirty="0">
              <a:latin typeface="Euclid Flex Light" panose="020B0300030000000000" pitchFamily="34" charset="77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A5D4618D-7593-5BFE-CB1F-5F20CCC5782B}"/>
              </a:ext>
            </a:extLst>
          </p:cNvPr>
          <p:cNvSpPr txBox="1">
            <a:spLocks/>
          </p:cNvSpPr>
          <p:nvPr/>
        </p:nvSpPr>
        <p:spPr>
          <a:xfrm>
            <a:off x="738809" y="1508264"/>
            <a:ext cx="11127765" cy="3841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Font typeface="Police système Courant"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Collaboration between Swiss microbiology biobanks from clinical labs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Font typeface="Police système Courant"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Focus on the molecular monitoring of microorganisms occurring in </a:t>
            </a:r>
            <a:r>
              <a:rPr lang="en-US" sz="2400" dirty="0">
                <a:solidFill>
                  <a:srgbClr val="E30613"/>
                </a:solidFill>
                <a:cs typeface="Arial" panose="020B0604020202020204" pitchFamily="34" charset="0"/>
                <a:sym typeface="Wingdings" pitchFamily="2" charset="2"/>
              </a:rPr>
              <a:t>humans, animals and the environment</a:t>
            </a: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Font typeface="Police système Courant"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Secure online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platform for the analysis and sharing of </a:t>
            </a:r>
            <a:r>
              <a:rPr lang="en-US" sz="2400" dirty="0">
                <a:solidFill>
                  <a:srgbClr val="E30613"/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One health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</a:rPr>
              <a:t>epidemiological and molecular data</a:t>
            </a: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Font typeface="Police système Courant"/>
              <a:buChar char="–"/>
              <a:defRPr/>
            </a:pPr>
            <a:r>
              <a:rPr lang="en-GB" sz="2400" dirty="0">
                <a:ea typeface="Helvetica Neue" panose="02000503000000020004" pitchFamily="2" charset="0"/>
                <a:cs typeface="Arial" panose="020B0604020202020204" pitchFamily="34" charset="0"/>
              </a:rPr>
              <a:t>Goals: Research and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Surveillance of outbreaks and antimicrobial resistance at </a:t>
            </a:r>
            <a:r>
              <a:rPr lang="en-US" sz="2400" dirty="0">
                <a:solidFill>
                  <a:srgbClr val="E30613"/>
                </a:solidFill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molecular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 level</a:t>
            </a:r>
          </a:p>
          <a:p>
            <a:pPr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Font typeface="Police système Courant"/>
              <a:buChar char="–"/>
              <a:defRPr/>
            </a:pPr>
            <a:r>
              <a:rPr lang="en-US" sz="2400" dirty="0">
                <a:ea typeface="Helvetica Neue" panose="02000503000000020004" pitchFamily="2" charset="0"/>
                <a:cs typeface="Arial" panose="020B0604020202020204" pitchFamily="34" charset="0"/>
              </a:rPr>
              <a:t>Initial focus on Methicillin resistant </a:t>
            </a:r>
            <a:r>
              <a:rPr lang="en-US" sz="2400" i="1" dirty="0">
                <a:ea typeface="Helvetica Neue" panose="02000503000000020004" pitchFamily="2" charset="0"/>
                <a:cs typeface="Arial" panose="020B0604020202020204" pitchFamily="34" charset="0"/>
              </a:rPr>
              <a:t>Staphylococcus aureus </a:t>
            </a:r>
            <a:r>
              <a:rPr lang="en-US" sz="2400" dirty="0">
                <a:ea typeface="Helvetica Neue" panose="02000503000000020004" pitchFamily="2" charset="0"/>
                <a:cs typeface="Arial" panose="020B0604020202020204" pitchFamily="34" charset="0"/>
              </a:rPr>
              <a:t>(prototype), then proof of concept with SARS-CoV-2, now extend to other pathogens</a:t>
            </a:r>
            <a:endParaRPr lang="en-GB" sz="2400" dirty="0"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F0FB62-6FE4-12F3-6114-6EEBA8695582}"/>
              </a:ext>
            </a:extLst>
          </p:cNvPr>
          <p:cNvSpPr txBox="1">
            <a:spLocks/>
          </p:cNvSpPr>
          <p:nvPr/>
        </p:nvSpPr>
        <p:spPr>
          <a:xfrm>
            <a:off x="738809" y="401651"/>
            <a:ext cx="3969924" cy="270839"/>
          </a:xfrm>
          <a:prstGeom prst="rect">
            <a:avLst/>
          </a:prstGeom>
        </p:spPr>
        <p:txBody>
          <a:bodyPr/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spc="300" dirty="0">
                <a:solidFill>
                  <a:srgbClr val="E30613"/>
                </a:solidFill>
                <a:latin typeface="Euclid Flex Bold" panose="020B0504000000000000" pitchFamily="34" charset="77"/>
              </a:rPr>
              <a:t>INTEROPERABILITY: Example 2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D4243660-3884-436A-8F2B-4DB953A7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05" y="266140"/>
            <a:ext cx="1471705" cy="66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977E71-A3EB-4C64-B86D-233C9EE0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10" y="391516"/>
            <a:ext cx="2031006" cy="4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EEA0C3F-6410-466B-982F-DDFB3F784824}"/>
              </a:ext>
            </a:extLst>
          </p:cNvPr>
          <p:cNvSpPr/>
          <p:nvPr/>
        </p:nvSpPr>
        <p:spPr>
          <a:xfrm>
            <a:off x="959169" y="5875688"/>
            <a:ext cx="1051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latin typeface="Euclid Flex Light" panose="020B0300030000000000" pitchFamily="34" charset="77"/>
              </a:rPr>
              <a:t>Courtesy of Prof. Adrian Egli, University of Zurich (UZH), adapted from </a:t>
            </a:r>
            <a:r>
              <a:rPr lang="fr-CH" sz="1000" dirty="0" err="1">
                <a:latin typeface="Euclid Flex Light" panose="020B0300030000000000" pitchFamily="34" charset="77"/>
              </a:rPr>
              <a:t>Neves</a:t>
            </a:r>
            <a:r>
              <a:rPr lang="fr-CH" sz="1000" dirty="0">
                <a:latin typeface="Euclid Flex Light" panose="020B0300030000000000" pitchFamily="34" charset="77"/>
              </a:rPr>
              <a:t> A. et al., The </a:t>
            </a:r>
            <a:r>
              <a:rPr lang="fr-CH" sz="1000" dirty="0" err="1">
                <a:latin typeface="Euclid Flex Light" panose="020B0300030000000000" pitchFamily="34" charset="77"/>
              </a:rPr>
              <a:t>Swiss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Pathogen</a:t>
            </a:r>
            <a:r>
              <a:rPr lang="fr-CH" sz="1000" dirty="0">
                <a:latin typeface="Euclid Flex Light" panose="020B0300030000000000" pitchFamily="34" charset="77"/>
              </a:rPr>
              <a:t> Surveillance Platform - </a:t>
            </a:r>
            <a:r>
              <a:rPr lang="fr-CH" sz="1000" dirty="0" err="1">
                <a:latin typeface="Euclid Flex Light" panose="020B0300030000000000" pitchFamily="34" charset="77"/>
              </a:rPr>
              <a:t>towards</a:t>
            </a:r>
            <a:r>
              <a:rPr lang="fr-CH" sz="1000" dirty="0">
                <a:latin typeface="Euclid Flex Light" panose="020B0300030000000000" pitchFamily="34" charset="77"/>
              </a:rPr>
              <a:t> a nation-</a:t>
            </a:r>
            <a:r>
              <a:rPr lang="fr-CH" sz="1000" dirty="0" err="1">
                <a:latin typeface="Euclid Flex Light" panose="020B0300030000000000" pitchFamily="34" charset="77"/>
              </a:rPr>
              <a:t>wide</a:t>
            </a:r>
            <a:r>
              <a:rPr lang="fr-CH" sz="1000" dirty="0">
                <a:latin typeface="Euclid Flex Light" panose="020B0300030000000000" pitchFamily="34" charset="77"/>
              </a:rPr>
              <a:t> One </a:t>
            </a:r>
            <a:r>
              <a:rPr lang="fr-CH" sz="1000" dirty="0" err="1">
                <a:latin typeface="Euclid Flex Light" panose="020B0300030000000000" pitchFamily="34" charset="77"/>
              </a:rPr>
              <a:t>Health</a:t>
            </a:r>
            <a:r>
              <a:rPr lang="fr-CH" sz="1000" dirty="0">
                <a:latin typeface="Euclid Flex Light" panose="020B0300030000000000" pitchFamily="34" charset="77"/>
              </a:rPr>
              <a:t> data exchange platform for </a:t>
            </a:r>
            <a:r>
              <a:rPr lang="fr-CH" sz="1000" dirty="0" err="1">
                <a:latin typeface="Euclid Flex Light" panose="020B0300030000000000" pitchFamily="34" charset="77"/>
              </a:rPr>
              <a:t>bacterial</a:t>
            </a:r>
            <a:r>
              <a:rPr lang="fr-CH" sz="1000" dirty="0">
                <a:latin typeface="Euclid Flex Light" panose="020B0300030000000000" pitchFamily="34" charset="77"/>
              </a:rPr>
              <a:t>, viral and </a:t>
            </a:r>
            <a:r>
              <a:rPr lang="fr-CH" sz="1000" dirty="0" err="1">
                <a:latin typeface="Euclid Flex Light" panose="020B0300030000000000" pitchFamily="34" charset="77"/>
              </a:rPr>
              <a:t>fungal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genomics</a:t>
            </a:r>
            <a:r>
              <a:rPr lang="fr-CH" sz="1000" dirty="0">
                <a:latin typeface="Euclid Flex Light" panose="020B0300030000000000" pitchFamily="34" charset="77"/>
              </a:rPr>
              <a:t> and </a:t>
            </a:r>
            <a:r>
              <a:rPr lang="fr-CH" sz="1000" dirty="0" err="1">
                <a:latin typeface="Euclid Flex Light" panose="020B0300030000000000" pitchFamily="34" charset="77"/>
              </a:rPr>
              <a:t>associated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metadata</a:t>
            </a:r>
            <a:r>
              <a:rPr lang="fr-CH" sz="1000" dirty="0">
                <a:latin typeface="Euclid Flex Light" panose="020B0300030000000000" pitchFamily="34" charset="77"/>
              </a:rPr>
              <a:t>. </a:t>
            </a:r>
            <a:r>
              <a:rPr lang="fr-CH" sz="1000" dirty="0" err="1">
                <a:latin typeface="Euclid Flex Light" panose="020B0300030000000000" pitchFamily="34" charset="77"/>
              </a:rPr>
              <a:t>Microb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Genom</a:t>
            </a:r>
            <a:r>
              <a:rPr lang="fr-CH" sz="1000" dirty="0">
                <a:latin typeface="Euclid Flex Light" panose="020B0300030000000000" pitchFamily="34" charset="77"/>
              </a:rPr>
              <a:t>. 2023 May;9(5):mgen001001. </a:t>
            </a:r>
            <a:r>
              <a:rPr lang="fr-CH" sz="1000" dirty="0" err="1">
                <a:latin typeface="Euclid Flex Light" panose="020B0300030000000000" pitchFamily="34" charset="77"/>
              </a:rPr>
              <a:t>doi</a:t>
            </a:r>
            <a:r>
              <a:rPr lang="fr-CH" sz="1000" dirty="0">
                <a:latin typeface="Euclid Flex Light" panose="020B0300030000000000" pitchFamily="34" charset="77"/>
              </a:rPr>
              <a:t>: 10.1099/mgen.0.001001. PMID: 37171846; PMCID: PMC10272868.</a:t>
            </a:r>
          </a:p>
          <a:p>
            <a:br>
              <a:rPr lang="fr-CH" sz="1000" dirty="0">
                <a:latin typeface="Euclid Flex Light" panose="020B0300030000000000" pitchFamily="34" charset="77"/>
              </a:rPr>
            </a:br>
            <a:endParaRPr lang="en-US" sz="1000" dirty="0">
              <a:latin typeface="Euclid Flex Light" panose="020B030003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617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6AB6-D308-D7BC-B3CB-69BD805C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A70F-A8FF-6C86-B041-4C9DA49162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497" y="655638"/>
            <a:ext cx="8939213" cy="457200"/>
          </a:xfrm>
        </p:spPr>
        <p:txBody>
          <a:bodyPr>
            <a:noAutofit/>
          </a:bodyPr>
          <a:lstStyle/>
          <a:p>
            <a:r>
              <a:rPr lang="de-CH" dirty="0"/>
              <a:t>Swiss Pathogen Surveillance </a:t>
            </a:r>
            <a:r>
              <a:rPr lang="de-CH" dirty="0" err="1"/>
              <a:t>Platform</a:t>
            </a:r>
            <a:endParaRPr lang="de-CH" b="0" dirty="0">
              <a:latin typeface="Euclid Flex Light" panose="020B0300030000000000" pitchFamily="34" charset="77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A5D4618D-7593-5BFE-CB1F-5F20CCC5782B}"/>
              </a:ext>
            </a:extLst>
          </p:cNvPr>
          <p:cNvSpPr txBox="1">
            <a:spLocks/>
          </p:cNvSpPr>
          <p:nvPr/>
        </p:nvSpPr>
        <p:spPr>
          <a:xfrm>
            <a:off x="738810" y="1501685"/>
            <a:ext cx="4776166" cy="3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  <a:buNone/>
              <a:defRPr/>
            </a:pPr>
            <a:r>
              <a:rPr lang="fr-CH" sz="2400" b="1" dirty="0" err="1">
                <a:solidFill>
                  <a:srgbClr val="E30613"/>
                </a:solidFill>
                <a:latin typeface="Euclid Flex Bold" panose="020B0504000000000000" pitchFamily="34" charset="77"/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Typical</a:t>
            </a:r>
            <a:r>
              <a:rPr lang="fr-CH" sz="2400" b="1" dirty="0">
                <a:solidFill>
                  <a:srgbClr val="E30613"/>
                </a:solidFill>
                <a:latin typeface="Euclid Flex Bold" panose="020B0504000000000000" pitchFamily="34" charset="77"/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 Challenges for </a:t>
            </a:r>
            <a:r>
              <a:rPr lang="fr-CH" sz="2400" b="1" dirty="0" err="1">
                <a:solidFill>
                  <a:srgbClr val="E30613"/>
                </a:solidFill>
                <a:latin typeface="Euclid Flex Bold" panose="020B0504000000000000" pitchFamily="34" charset="77"/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biobanks</a:t>
            </a:r>
            <a:endParaRPr lang="fr-CH" sz="2400" b="1" dirty="0">
              <a:solidFill>
                <a:srgbClr val="E30613"/>
              </a:solidFill>
              <a:latin typeface="Euclid Flex Bold" panose="020B0504000000000000" pitchFamily="34" charset="77"/>
              <a:ea typeface="Helvetica Neue" panose="02000503000000020004" pitchFamily="2" charset="0"/>
              <a:cs typeface="Arial" panose="020B0604020202020204" pitchFamily="34" charset="0"/>
              <a:sym typeface="Wingdings" pitchFamily="2" charset="2"/>
            </a:endParaRPr>
          </a:p>
          <a:p>
            <a:pPr marL="360000" lvl="1" indent="-360000">
              <a:lnSpc>
                <a:spcPct val="100000"/>
              </a:lnSpc>
              <a:spcAft>
                <a:spcPts val="600"/>
              </a:spcAft>
              <a:buClr>
                <a:srgbClr val="E30613"/>
              </a:buClr>
              <a:buFont typeface="Police système Courant"/>
              <a:buChar char="—"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</a:rPr>
              <a:t>Access to diverse samples</a:t>
            </a:r>
            <a:b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Human, animal, food, environment with geographic and phylogenetic data</a:t>
            </a:r>
          </a:p>
          <a:p>
            <a:pPr marL="360000" lvl="1" indent="-360000">
              <a:lnSpc>
                <a:spcPct val="100000"/>
              </a:lnSpc>
              <a:spcAft>
                <a:spcPts val="600"/>
              </a:spcAft>
              <a:buClr>
                <a:srgbClr val="E30613"/>
              </a:buClr>
              <a:buFont typeface="Police système Courant"/>
              <a:buChar char="—"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</a:rPr>
              <a:t>Ensure quality with well-characterized isolates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Antibioresistance</a:t>
            </a:r>
            <a:endParaRPr lang="fr-CH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360000" lvl="1" indent="-360000">
              <a:lnSpc>
                <a:spcPct val="100000"/>
              </a:lnSpc>
              <a:spcAft>
                <a:spcPts val="600"/>
              </a:spcAft>
              <a:buClr>
                <a:srgbClr val="E30613"/>
              </a:buClr>
              <a:buFont typeface="Police système Courant"/>
              <a:buChar char="—"/>
              <a:defRPr/>
            </a:pPr>
            <a:r>
              <a:rPr lang="fr-C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Standardized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fr-C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interoperable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 data</a:t>
            </a:r>
            <a:endParaRPr lang="fr-CH" sz="1400" b="1" dirty="0">
              <a:solidFill>
                <a:schemeClr val="tx1">
                  <a:lumMod val="85000"/>
                  <a:lumOff val="15000"/>
                </a:schemeClr>
              </a:solidFill>
              <a:latin typeface="Euclid Flex Bold" panose="020B0504000000000000" pitchFamily="34" charset="77"/>
              <a:ea typeface="Helvetica Neue" panose="02000503000000020004" pitchFamily="2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F0FB62-6FE4-12F3-6114-6EEBA8695582}"/>
              </a:ext>
            </a:extLst>
          </p:cNvPr>
          <p:cNvSpPr txBox="1">
            <a:spLocks/>
          </p:cNvSpPr>
          <p:nvPr/>
        </p:nvSpPr>
        <p:spPr>
          <a:xfrm>
            <a:off x="738809" y="401651"/>
            <a:ext cx="3969924" cy="270839"/>
          </a:xfrm>
          <a:prstGeom prst="rect">
            <a:avLst/>
          </a:prstGeom>
        </p:spPr>
        <p:txBody>
          <a:bodyPr/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spc="300" dirty="0">
                <a:solidFill>
                  <a:srgbClr val="E30613"/>
                </a:solidFill>
                <a:latin typeface="Euclid Flex Bold" panose="020B0504000000000000" pitchFamily="34" charset="77"/>
              </a:rPr>
              <a:t>INTEROPERABILITY: example 2</a:t>
            </a:r>
          </a:p>
          <a:p>
            <a:pPr marL="0" indent="0">
              <a:buNone/>
            </a:pPr>
            <a:endParaRPr lang="en-US" sz="1500" b="1" spc="300" dirty="0">
              <a:solidFill>
                <a:srgbClr val="7030A0"/>
              </a:solidFill>
              <a:latin typeface="Euclid Flex Bold" panose="020B0504000000000000" pitchFamily="34" charset="77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D4243660-3884-436A-8F2B-4DB953A7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05" y="266140"/>
            <a:ext cx="1471705" cy="66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977E71-A3EB-4C64-B86D-233C9EE0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10" y="391516"/>
            <a:ext cx="2031006" cy="4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98A980-02F9-4F7E-9B5C-A48142A9136F}"/>
              </a:ext>
            </a:extLst>
          </p:cNvPr>
          <p:cNvSpPr/>
          <p:nvPr/>
        </p:nvSpPr>
        <p:spPr>
          <a:xfrm>
            <a:off x="1077831" y="5748463"/>
            <a:ext cx="489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Courtesy of Prof. Adrian Egli, University of Zurich (UZH), adapted from 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Egli A. et al.,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and workflow of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Switzerland-wide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epidemiological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surveillance platform.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. 2018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 15;148:w14693. </a:t>
            </a:r>
            <a:r>
              <a:rPr lang="fr-CH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  <a:t>: 10.4414/smw.2018.14693. PMID: 30552858.</a:t>
            </a:r>
            <a:br>
              <a:rPr lang="fr-CH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34657C7E-6A85-4DE5-AE4E-6E69238DC14F}"/>
              </a:ext>
            </a:extLst>
          </p:cNvPr>
          <p:cNvSpPr txBox="1">
            <a:spLocks/>
          </p:cNvSpPr>
          <p:nvPr/>
        </p:nvSpPr>
        <p:spPr>
          <a:xfrm>
            <a:off x="6145154" y="1501685"/>
            <a:ext cx="5897526" cy="3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  <a:buNone/>
              <a:defRPr/>
            </a:pPr>
            <a:r>
              <a:rPr lang="fr-CH" sz="2400" b="1" dirty="0">
                <a:solidFill>
                  <a:srgbClr val="E30613"/>
                </a:solidFill>
                <a:latin typeface="Euclid Flex Bold" panose="020B0504000000000000" pitchFamily="34" charset="77"/>
                <a:ea typeface="Helvetica Neue" panose="02000503000000020004" pitchFamily="2" charset="0"/>
                <a:cs typeface="Arial" panose="020B0604020202020204" pitchFamily="34" charset="0"/>
                <a:sym typeface="Wingdings" pitchFamily="2" charset="2"/>
              </a:rPr>
              <a:t>SBP support</a:t>
            </a:r>
          </a:p>
          <a:p>
            <a:pPr marL="360000" lvl="1" indent="-360000">
              <a:lnSpc>
                <a:spcPct val="100000"/>
              </a:lnSpc>
              <a:spcAft>
                <a:spcPts val="600"/>
              </a:spcAft>
              <a:buClr>
                <a:srgbClr val="E30613"/>
              </a:buClr>
              <a:buFont typeface="Police système Courant"/>
              <a:buChar char="—"/>
              <a:defRPr/>
            </a:pP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SBP </a:t>
            </a:r>
            <a:r>
              <a:rPr lang="fr-C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Bacteria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datasets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as 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baseline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for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metadata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, SMPL BIMS /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DiData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Preanalytical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&amp;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quality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guidelines, …</a:t>
            </a:r>
          </a:p>
          <a:p>
            <a:pPr marL="360000" lvl="1" indent="-360000">
              <a:lnSpc>
                <a:spcPct val="100000"/>
              </a:lnSpc>
              <a:spcAft>
                <a:spcPts val="600"/>
              </a:spcAft>
              <a:buClr>
                <a:srgbClr val="E30613"/>
              </a:buClr>
              <a:buFont typeface="Police système Courant"/>
              <a:buChar char="—"/>
              <a:defRPr/>
            </a:pP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uclid Flex Bold" panose="020B0504000000000000" pitchFamily="34" charset="77"/>
                <a:cs typeface="Arial" panose="020B0604020202020204" pitchFamily="34" charset="0"/>
                <a:sym typeface="Wingdings" pitchFamily="2" charset="2"/>
              </a:rPr>
              <a:t>GAP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often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require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more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biobank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project-specific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developments</a:t>
            </a:r>
            <a:b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</a:b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e.g.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sequencing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datasets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fr-CH" sz="1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specific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workflows</a:t>
            </a:r>
          </a:p>
          <a:p>
            <a:pPr marL="457047" lvl="1" indent="0"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  <a:buNone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30AEEA-F318-4AF1-B180-B14FD8796692}"/>
              </a:ext>
            </a:extLst>
          </p:cNvPr>
          <p:cNvSpPr txBox="1"/>
          <p:nvPr/>
        </p:nvSpPr>
        <p:spPr>
          <a:xfrm>
            <a:off x="6511901" y="4624170"/>
            <a:ext cx="4776166" cy="1336263"/>
          </a:xfrm>
          <a:prstGeom prst="rect">
            <a:avLst/>
          </a:prstGeom>
          <a:solidFill>
            <a:srgbClr val="E30613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  <a:buClr>
                <a:srgbClr val="E30613"/>
              </a:buClr>
            </a:pPr>
            <a:r>
              <a:rPr lang="en-US" sz="2000" b="1" dirty="0">
                <a:solidFill>
                  <a:schemeClr val="bg1"/>
                </a:solidFill>
                <a:latin typeface="Euclid Flex Bold" panose="020B0504000000000000" pitchFamily="34" charset="77"/>
              </a:rPr>
              <a:t>Smart move:</a:t>
            </a:r>
          </a:p>
          <a:p>
            <a:pPr>
              <a:spcAft>
                <a:spcPts val="100"/>
              </a:spcAft>
              <a:buClr>
                <a:srgbClr val="E30613"/>
              </a:buClr>
            </a:pPr>
            <a:r>
              <a:rPr lang="en-US" sz="2000" b="1" dirty="0">
                <a:solidFill>
                  <a:schemeClr val="bg1"/>
                </a:solidFill>
                <a:latin typeface="Euclid Flex Bold" panose="020B0504000000000000" pitchFamily="34" charset="77"/>
              </a:rPr>
              <a:t>NN + pilot BB working hand in hand on the development of tools that could then serve the whole community</a:t>
            </a:r>
          </a:p>
        </p:txBody>
      </p:sp>
    </p:spTree>
    <p:extLst>
      <p:ext uri="{BB962C8B-B14F-4D97-AF65-F5344CB8AC3E}">
        <p14:creationId xmlns:p14="http://schemas.microsoft.com/office/powerpoint/2010/main" val="125950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647D7-E9B8-D8CF-733B-27221C039E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792" y="619039"/>
            <a:ext cx="10515600" cy="741363"/>
          </a:xfrm>
        </p:spPr>
        <p:txBody>
          <a:bodyPr anchor="t">
            <a:noAutofit/>
          </a:bodyPr>
          <a:lstStyle/>
          <a:p>
            <a:r>
              <a:rPr lang="en-US" sz="3000" b="1" dirty="0">
                <a:latin typeface="Euclid Flex Bold" panose="020B0504000000000000" pitchFamily="34" charset="77"/>
              </a:rPr>
              <a:t>Advancing One Health biobanking</a:t>
            </a:r>
            <a:endParaRPr lang="en-US" sz="2500" dirty="0">
              <a:latin typeface="Euclid Flex" panose="020B0504000000000000" pitchFamily="34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017624-960C-E64D-8EFC-3ECE4992DBF5}"/>
              </a:ext>
            </a:extLst>
          </p:cNvPr>
          <p:cNvSpPr txBox="1"/>
          <p:nvPr/>
        </p:nvSpPr>
        <p:spPr>
          <a:xfrm>
            <a:off x="753024" y="1435767"/>
            <a:ext cx="85832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86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fr-CH" altLang="fr-CH" sz="2000" b="1" dirty="0" err="1">
                <a:latin typeface="Euclid Flex Bold" panose="020B0504000000000000" pitchFamily="34" charset="77"/>
              </a:rPr>
              <a:t>Stay</a:t>
            </a:r>
            <a:r>
              <a:rPr lang="fr-CH" altLang="fr-CH" sz="2000" b="1" dirty="0">
                <a:latin typeface="Euclid Flex Bold" panose="020B0504000000000000" pitchFamily="34" charset="77"/>
              </a:rPr>
              <a:t> close to the real </a:t>
            </a:r>
            <a:r>
              <a:rPr lang="fr-CH" altLang="fr-CH" sz="2000" b="1" dirty="0" err="1">
                <a:latin typeface="Euclid Flex Bold" panose="020B0504000000000000" pitchFamily="34" charset="77"/>
              </a:rPr>
              <a:t>needs</a:t>
            </a:r>
            <a:r>
              <a:rPr lang="fr-CH" altLang="fr-CH" sz="2000" b="1" dirty="0">
                <a:latin typeface="Euclid Flex Bold" panose="020B0504000000000000" pitchFamily="34" charset="77"/>
              </a:rPr>
              <a:t> on the </a:t>
            </a:r>
            <a:r>
              <a:rPr lang="fr-CH" altLang="fr-CH" sz="2000" b="1" dirty="0" err="1">
                <a:latin typeface="Euclid Flex Bold" panose="020B0504000000000000" pitchFamily="34" charset="77"/>
              </a:rPr>
              <a:t>ground</a:t>
            </a:r>
            <a:endParaRPr lang="fr-CH" altLang="fr-CH" sz="2000" b="1" dirty="0">
              <a:latin typeface="Euclid Flex Bold" panose="020B0504000000000000" pitchFamily="34" charset="77"/>
            </a:endParaRPr>
          </a:p>
          <a:p>
            <a:pPr marL="342786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fr-CH" altLang="fr-CH" sz="2000" b="1" dirty="0">
                <a:latin typeface="Euclid Flex Bold" panose="020B0504000000000000" pitchFamily="34" charset="77"/>
              </a:rPr>
              <a:t>Start </a:t>
            </a:r>
            <a:r>
              <a:rPr lang="fr-CH" altLang="fr-CH" sz="2000" b="1" dirty="0" err="1">
                <a:latin typeface="Euclid Flex Bold" panose="020B0504000000000000" pitchFamily="34" charset="77"/>
              </a:rPr>
              <a:t>small</a:t>
            </a:r>
            <a:r>
              <a:rPr lang="fr-CH" altLang="fr-CH" sz="2000" b="1" dirty="0">
                <a:latin typeface="Euclid Flex Light Italic" panose="020B0300030000000000" pitchFamily="34" charset="77"/>
              </a:rPr>
              <a:t> </a:t>
            </a:r>
            <a:r>
              <a:rPr lang="fr-CH" altLang="fr-CH" sz="2000" dirty="0">
                <a:latin typeface="Euclid Flex" panose="020B0504000000000000" pitchFamily="34" charset="77"/>
              </a:rPr>
              <a:t>(</a:t>
            </a:r>
            <a:r>
              <a:rPr lang="fr-CH" altLang="fr-CH" sz="2000" dirty="0" err="1">
                <a:latin typeface="Euclid Flex" panose="020B0504000000000000" pitchFamily="34" charset="77"/>
              </a:rPr>
              <a:t>e.g</a:t>
            </a:r>
            <a:r>
              <a:rPr lang="fr-CH" altLang="fr-CH" sz="2000" dirty="0">
                <a:latin typeface="Euclid Flex" panose="020B0504000000000000" pitchFamily="34" charset="77"/>
              </a:rPr>
              <a:t>: </a:t>
            </a:r>
            <a:r>
              <a:rPr lang="fr-CH" altLang="fr-CH" sz="2000" dirty="0" err="1">
                <a:latin typeface="Euclid Flex" panose="020B0504000000000000" pitchFamily="34" charset="77"/>
              </a:rPr>
              <a:t>datasets</a:t>
            </a:r>
            <a:r>
              <a:rPr lang="fr-CH" altLang="fr-CH" sz="2000" dirty="0">
                <a:latin typeface="Euclid Flex" panose="020B0504000000000000" pitchFamily="34" charset="77"/>
              </a:rPr>
              <a:t>) -&gt; </a:t>
            </a:r>
            <a:r>
              <a:rPr lang="fr-CH" altLang="fr-CH" sz="2000" dirty="0" err="1">
                <a:latin typeface="Euclid Flex" panose="020B0504000000000000" pitchFamily="34" charset="77"/>
              </a:rPr>
              <a:t>grow</a:t>
            </a:r>
            <a:r>
              <a:rPr lang="fr-CH" altLang="fr-CH" sz="2000" dirty="0">
                <a:latin typeface="Euclid Flex" panose="020B0504000000000000" pitchFamily="34" charset="77"/>
              </a:rPr>
              <a:t> </a:t>
            </a:r>
            <a:r>
              <a:rPr lang="fr-CH" altLang="fr-CH" sz="2000" dirty="0" err="1">
                <a:latin typeface="Euclid Flex" panose="020B0504000000000000" pitchFamily="34" charset="77"/>
              </a:rPr>
              <a:t>into</a:t>
            </a:r>
            <a:r>
              <a:rPr lang="fr-CH" altLang="fr-CH" sz="2000" dirty="0">
                <a:latin typeface="Euclid Flex" panose="020B0504000000000000" pitchFamily="34" charset="77"/>
              </a:rPr>
              <a:t> </a:t>
            </a:r>
            <a:r>
              <a:rPr lang="fr-CH" altLang="fr-CH" sz="2000" dirty="0" err="1">
                <a:latin typeface="Euclid Flex" panose="020B0504000000000000" pitchFamily="34" charset="77"/>
              </a:rPr>
              <a:t>advanced</a:t>
            </a:r>
            <a:r>
              <a:rPr lang="fr-CH" altLang="fr-CH" sz="2000" dirty="0">
                <a:latin typeface="Euclid Flex" panose="020B0504000000000000" pitchFamily="34" charset="77"/>
              </a:rPr>
              <a:t> </a:t>
            </a:r>
            <a:r>
              <a:rPr lang="fr-CH" altLang="fr-CH" sz="2000" dirty="0" err="1">
                <a:latin typeface="Euclid Flex" panose="020B0504000000000000" pitchFamily="34" charset="77"/>
              </a:rPr>
              <a:t>tools</a:t>
            </a:r>
            <a:r>
              <a:rPr lang="fr-CH" altLang="fr-CH" sz="2000" dirty="0">
                <a:latin typeface="Euclid Flex" panose="020B0504000000000000" pitchFamily="34" charset="77"/>
              </a:rPr>
              <a:t> (</a:t>
            </a:r>
            <a:r>
              <a:rPr lang="fr-CH" altLang="fr-CH" sz="2000" dirty="0" err="1">
                <a:latin typeface="Euclid Flex" panose="020B0504000000000000" pitchFamily="34" charset="77"/>
              </a:rPr>
              <a:t>e.g</a:t>
            </a:r>
            <a:r>
              <a:rPr lang="fr-CH" altLang="fr-CH" sz="2000" dirty="0">
                <a:latin typeface="Euclid Flex" panose="020B0504000000000000" pitchFamily="34" charset="77"/>
              </a:rPr>
              <a:t>: BIMS)</a:t>
            </a:r>
          </a:p>
          <a:p>
            <a:pPr marL="342786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fr-CH" altLang="fr-CH" sz="2000" b="1" dirty="0" err="1">
                <a:latin typeface="Euclid Flex Bold" panose="020B0504000000000000" pitchFamily="34" charset="77"/>
              </a:rPr>
              <a:t>Build</a:t>
            </a:r>
            <a:r>
              <a:rPr lang="fr-CH" altLang="fr-CH" sz="2000" b="1" dirty="0">
                <a:latin typeface="Euclid Flex Bold" panose="020B0504000000000000" pitchFamily="34" charset="77"/>
              </a:rPr>
              <a:t> trust </a:t>
            </a:r>
            <a:r>
              <a:rPr lang="fr-CH" altLang="fr-CH" sz="2000" b="1" dirty="0" err="1">
                <a:latin typeface="Euclid Flex Bold" panose="020B0504000000000000" pitchFamily="34" charset="77"/>
              </a:rPr>
              <a:t>with</a:t>
            </a:r>
            <a:r>
              <a:rPr lang="fr-CH" altLang="fr-CH" sz="2000" b="1" dirty="0">
                <a:latin typeface="Euclid Flex Bold" panose="020B0504000000000000" pitchFamily="34" charset="77"/>
              </a:rPr>
              <a:t> quick </a:t>
            </a:r>
            <a:r>
              <a:rPr lang="fr-CH" altLang="fr-CH" sz="2000" dirty="0" err="1">
                <a:latin typeface="Euclid Flex" panose="020B0504000000000000" pitchFamily="34" charset="77"/>
              </a:rPr>
              <a:t>wins</a:t>
            </a:r>
            <a:r>
              <a:rPr lang="fr-CH" altLang="fr-CH" sz="2000" dirty="0">
                <a:latin typeface="Euclid Flex" panose="020B0504000000000000" pitchFamily="34" charset="77"/>
              </a:rPr>
              <a:t> -&gt; expand </a:t>
            </a:r>
            <a:r>
              <a:rPr lang="fr-CH" altLang="fr-CH" sz="2000" dirty="0" err="1">
                <a:latin typeface="Euclid Flex" panose="020B0504000000000000" pitchFamily="34" charset="77"/>
              </a:rPr>
              <a:t>step</a:t>
            </a:r>
            <a:r>
              <a:rPr lang="fr-CH" altLang="fr-CH" sz="2000" dirty="0">
                <a:latin typeface="Euclid Flex" panose="020B0504000000000000" pitchFamily="34" charset="77"/>
              </a:rPr>
              <a:t> by </a:t>
            </a:r>
            <a:r>
              <a:rPr lang="fr-CH" altLang="fr-CH" sz="2000" dirty="0" err="1">
                <a:latin typeface="Euclid Flex" panose="020B0504000000000000" pitchFamily="34" charset="77"/>
              </a:rPr>
              <a:t>step</a:t>
            </a:r>
            <a:r>
              <a:rPr lang="fr-CH" altLang="fr-CH" sz="2000" dirty="0">
                <a:latin typeface="Euclid Flex" panose="020B0504000000000000" pitchFamily="34" charset="77"/>
              </a:rPr>
              <a:t>:</a:t>
            </a:r>
            <a:endParaRPr lang="en-US" altLang="fr-CH" sz="2000" dirty="0">
              <a:latin typeface="Euclid Flex" panose="020B0504000000000000" pitchFamily="34" charset="77"/>
            </a:endParaRPr>
          </a:p>
          <a:p>
            <a:pPr marL="799975" lvl="1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b="1" dirty="0">
                <a:latin typeface="Euclid Flex Bold" panose="020B0504000000000000" pitchFamily="34" charset="77"/>
              </a:rPr>
              <a:t>Integration</a:t>
            </a:r>
            <a:r>
              <a:rPr lang="en-US" sz="2000" dirty="0">
                <a:latin typeface="Euclid Flex" panose="020B0504000000000000" pitchFamily="34" charset="77"/>
              </a:rPr>
              <a:t>: Gradually include diverse non-human biobanks into SBP network to address their specific needs and gain expertise</a:t>
            </a:r>
          </a:p>
          <a:p>
            <a:pPr marL="799975" lvl="1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b="1" dirty="0">
                <a:latin typeface="Euclid Flex Bold" panose="020B0504000000000000" pitchFamily="34" charset="77"/>
              </a:rPr>
              <a:t>Knowledge transfer</a:t>
            </a:r>
            <a:r>
              <a:rPr lang="en-US" sz="2000" dirty="0">
                <a:latin typeface="Euclid Flex" panose="020B0504000000000000" pitchFamily="34" charset="77"/>
              </a:rPr>
              <a:t>: Apply lessons from human biobanking (quality, interoperability)</a:t>
            </a:r>
          </a:p>
          <a:p>
            <a:pPr marL="342786" lvl="1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b="1" dirty="0">
                <a:latin typeface="Euclid Flex Bold" panose="020B0504000000000000" pitchFamily="34" charset="77"/>
              </a:rPr>
              <a:t>Strengthen partnerships </a:t>
            </a:r>
            <a:r>
              <a:rPr lang="en-US" sz="2000" dirty="0">
                <a:latin typeface="Euclid Flex" panose="020B0504000000000000" pitchFamily="34" charset="77"/>
              </a:rPr>
              <a:t>with expert hubs &amp; European infrastructures (in coordination with BBMRI-ERIC)</a:t>
            </a:r>
          </a:p>
          <a:p>
            <a:pPr marL="799975" lvl="1" indent="-342786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dirty="0" err="1">
                <a:latin typeface="Euclid Flex" panose="020B0504000000000000" pitchFamily="34" charset="77"/>
              </a:rPr>
              <a:t>E.g</a:t>
            </a:r>
            <a:r>
              <a:rPr lang="en-US" sz="2000" dirty="0">
                <a:latin typeface="Euclid Flex" panose="020B0504000000000000" pitchFamily="34" charset="77"/>
              </a:rPr>
              <a:t>: Experts from German Nagoya Protocol </a:t>
            </a:r>
            <a:r>
              <a:rPr lang="en-US" sz="2000" dirty="0" err="1">
                <a:latin typeface="Euclid Flex" panose="020B0504000000000000" pitchFamily="34" charset="77"/>
              </a:rPr>
              <a:t>HuB</a:t>
            </a:r>
            <a:endParaRPr lang="en-US" sz="2000" dirty="0">
              <a:latin typeface="Euclid Flex" panose="020B0504000000000000" pitchFamily="34" charset="77"/>
            </a:endParaRPr>
          </a:p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b="1" dirty="0">
                <a:latin typeface="Euclid Flex Bold" panose="020B0504000000000000" pitchFamily="34" charset="77"/>
              </a:rPr>
              <a:t>Leverage </a:t>
            </a:r>
            <a:r>
              <a:rPr lang="en-US" sz="2000" dirty="0">
                <a:latin typeface="Euclid Flex" panose="020B0504000000000000" pitchFamily="34" charset="77"/>
              </a:rPr>
              <a:t>the SBP network to foster synergies across human and non-human biobanks</a:t>
            </a:r>
          </a:p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endParaRPr lang="en-US" sz="2000" dirty="0">
              <a:latin typeface="Euclid Flex Light" panose="020B0300030000000000" pitchFamily="34" charset="77"/>
            </a:endParaRP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71151B37-1C39-6AB3-AFEB-63543629EFEC}"/>
              </a:ext>
            </a:extLst>
          </p:cNvPr>
          <p:cNvSpPr txBox="1">
            <a:spLocks/>
          </p:cNvSpPr>
          <p:nvPr/>
        </p:nvSpPr>
        <p:spPr>
          <a:xfrm>
            <a:off x="738809" y="401651"/>
            <a:ext cx="3969924" cy="270839"/>
          </a:xfrm>
          <a:prstGeom prst="rect">
            <a:avLst/>
          </a:prstGeom>
        </p:spPr>
        <p:txBody>
          <a:bodyPr/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spc="300" dirty="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</a:p>
          <a:p>
            <a:pPr marL="0" indent="0">
              <a:buNone/>
            </a:pPr>
            <a:endParaRPr lang="en-US" sz="1500" b="1" spc="300" dirty="0">
              <a:solidFill>
                <a:srgbClr val="7030A0"/>
              </a:solidFill>
              <a:latin typeface="Euclid Flex Bold" panose="020B0504000000000000" pitchFamily="34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E24EF2-D6B4-4C5F-B9FA-E6F0FC4C4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5"/>
          <a:stretch/>
        </p:blipFill>
        <p:spPr>
          <a:xfrm>
            <a:off x="9213669" y="1241944"/>
            <a:ext cx="2743092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2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E299-336F-F9CF-E915-3BBE8EBA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B7E1C530-5F35-5963-8971-F23BFFB0AEEF}"/>
              </a:ext>
            </a:extLst>
          </p:cNvPr>
          <p:cNvSpPr txBox="1">
            <a:spLocks/>
          </p:cNvSpPr>
          <p:nvPr/>
        </p:nvSpPr>
        <p:spPr>
          <a:xfrm>
            <a:off x="259325" y="1493962"/>
            <a:ext cx="10614138" cy="1429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30613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dirty="0"/>
              <a:t>Thank you!</a:t>
            </a:r>
            <a:endParaRPr kumimoji="0" lang="fr-FR" sz="10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clid Flex Light Italic" panose="020B0300030000000000" pitchFamily="34" charset="77"/>
              <a:ea typeface="+mj-ea"/>
              <a:cs typeface="+mj-cs"/>
            </a:endParaRPr>
          </a:p>
        </p:txBody>
      </p:sp>
      <p:pic>
        <p:nvPicPr>
          <p:cNvPr id="20" name="Image 1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8ECEBC8B-39C2-959D-EBDA-25332585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57" y="320055"/>
            <a:ext cx="1374075" cy="890883"/>
          </a:xfrm>
          <a:prstGeom prst="rect">
            <a:avLst/>
          </a:prstGeom>
        </p:spPr>
      </p:pic>
      <p:sp>
        <p:nvSpPr>
          <p:cNvPr id="2" name="ZoneTexte 6">
            <a:extLst>
              <a:ext uri="{FF2B5EF4-FFF2-40B4-BE49-F238E27FC236}">
                <a16:creationId xmlns:a16="http://schemas.microsoft.com/office/drawing/2014/main" id="{FBDD84EA-F028-5EB5-B97B-C13B2C672AE6}"/>
              </a:ext>
            </a:extLst>
          </p:cNvPr>
          <p:cNvSpPr txBox="1"/>
          <p:nvPr/>
        </p:nvSpPr>
        <p:spPr>
          <a:xfrm>
            <a:off x="405457" y="3775247"/>
            <a:ext cx="6882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Euclid Flex Bold" panose="020B0504000000000000" pitchFamily="34" charset="77"/>
                <a:cs typeface="Arial" panose="020B0604020202020204" pitchFamily="34" charset="0"/>
              </a:rPr>
              <a:t>Joséphine Uldry</a:t>
            </a:r>
          </a:p>
          <a:p>
            <a:r>
              <a:rPr lang="fr-FR" dirty="0" err="1">
                <a:latin typeface="Euclid Flex Light" panose="020B0300030000000000" pitchFamily="34" charset="77"/>
                <a:cs typeface="Arial" panose="020B0604020202020204" pitchFamily="34" charset="0"/>
              </a:rPr>
              <a:t>Quality</a:t>
            </a:r>
            <a:r>
              <a:rPr lang="fr-FR" dirty="0">
                <a:latin typeface="Euclid Flex Light" panose="020B0300030000000000" pitchFamily="34" charset="77"/>
                <a:cs typeface="Arial" panose="020B0604020202020204" pitchFamily="34" charset="0"/>
              </a:rPr>
              <a:t> </a:t>
            </a:r>
            <a:r>
              <a:rPr lang="fr-FR" dirty="0" err="1">
                <a:latin typeface="Euclid Flex Light" panose="020B0300030000000000" pitchFamily="34" charset="77"/>
                <a:cs typeface="Arial" panose="020B0604020202020204" pitchFamily="34" charset="0"/>
              </a:rPr>
              <a:t>Officer</a:t>
            </a:r>
            <a:endParaRPr lang="fr-FR" dirty="0">
              <a:latin typeface="Euclid Flex Light" panose="020B0300030000000000" pitchFamily="34" charset="77"/>
              <a:cs typeface="Arial" panose="020B0604020202020204" pitchFamily="34" charset="0"/>
            </a:endParaRPr>
          </a:p>
          <a:p>
            <a:r>
              <a:rPr lang="fr-FR" dirty="0">
                <a:latin typeface="Euclid Flex Light" panose="020B0300030000000000" pitchFamily="34" charset="77"/>
                <a:cs typeface="Arial" panose="020B0604020202020204" pitchFamily="34" charset="0"/>
              </a:rPr>
              <a:t>josephine.uldry@swissbiobanking.ch</a:t>
            </a:r>
          </a:p>
        </p:txBody>
      </p:sp>
      <p:pic>
        <p:nvPicPr>
          <p:cNvPr id="7" name="Image 6" descr="Une image contenant cercle, capture d’écran, panorama&#10;&#10;Description générée automatiquement">
            <a:extLst>
              <a:ext uri="{FF2B5EF4-FFF2-40B4-BE49-F238E27FC236}">
                <a16:creationId xmlns:a16="http://schemas.microsoft.com/office/drawing/2014/main" id="{8EFA4644-87F6-5AC4-4D4A-5E5A82022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1" y="5133370"/>
            <a:ext cx="11451902" cy="15686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326A048-34F0-1842-8B95-DA3308DDBAF5}"/>
              </a:ext>
            </a:extLst>
          </p:cNvPr>
          <p:cNvSpPr txBox="1"/>
          <p:nvPr/>
        </p:nvSpPr>
        <p:spPr>
          <a:xfrm>
            <a:off x="9145709" y="350357"/>
            <a:ext cx="2655979" cy="261610"/>
          </a:xfrm>
          <a:prstGeom prst="rect">
            <a:avLst/>
          </a:prstGeom>
          <a:solidFill>
            <a:srgbClr val="E3061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100" b="1" spc="200" dirty="0">
                <a:solidFill>
                  <a:schemeClr val="bg1"/>
                </a:solidFill>
                <a:latin typeface="Euclid Flex Bold" panose="020B0504000000000000" pitchFamily="34" charset="77"/>
              </a:rPr>
              <a:t>WWW.SWISSBIOBANKING.CH</a:t>
            </a:r>
            <a:endParaRPr lang="en-US" sz="1100" b="1" spc="200" dirty="0">
              <a:solidFill>
                <a:schemeClr val="bg1"/>
              </a:solidFill>
              <a:latin typeface="Euclid Flex Bold" panose="020B0504000000000000" pitchFamily="34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26532A-1519-49F9-9FB5-E5E73ED3646C}"/>
              </a:ext>
            </a:extLst>
          </p:cNvPr>
          <p:cNvSpPr txBox="1"/>
          <p:nvPr/>
        </p:nvSpPr>
        <p:spPr>
          <a:xfrm>
            <a:off x="357390" y="2694123"/>
            <a:ext cx="11063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915">
              <a:defRPr/>
            </a:pPr>
            <a:r>
              <a:rPr lang="en-US" b="1" dirty="0">
                <a:solidFill>
                  <a:srgbClr val="E30613"/>
                </a:solidFill>
                <a:latin typeface="Euclid Flex Bold" panose="020B0504000000000000" pitchFamily="34" charset="77"/>
                <a:sym typeface="Helvetica Neue"/>
              </a:rPr>
              <a:t>… and special thanks to</a:t>
            </a:r>
          </a:p>
          <a:p>
            <a:pPr defTabSz="642915">
              <a:spcAft>
                <a:spcPts val="1200"/>
              </a:spcAft>
              <a:defRPr/>
            </a:pPr>
            <a:r>
              <a:rPr lang="en-US" dirty="0">
                <a:solidFill>
                  <a:srgbClr val="E30613"/>
                </a:solidFill>
                <a:latin typeface="Euclid Flex Light" panose="020B0300030000000000" pitchFamily="34" charset="77"/>
                <a:sym typeface="Helvetica Neue"/>
              </a:rPr>
              <a:t>Prof. Adrian Egli from University of Zurich</a:t>
            </a:r>
          </a:p>
          <a:p>
            <a:pPr defTabSz="642915">
              <a:spcAft>
                <a:spcPts val="1200"/>
              </a:spcAft>
              <a:defRPr/>
            </a:pPr>
            <a:r>
              <a:rPr lang="en-US" dirty="0">
                <a:solidFill>
                  <a:srgbClr val="E30613"/>
                </a:solidFill>
                <a:latin typeface="Euclid Flex Light" panose="020B0300030000000000" pitchFamily="34" charset="77"/>
                <a:sym typeface="Helvetica Neue"/>
              </a:rPr>
              <a:t>Prof. Pascale </a:t>
            </a:r>
            <a:r>
              <a:rPr lang="en-US" dirty="0" err="1">
                <a:solidFill>
                  <a:srgbClr val="E30613"/>
                </a:solidFill>
                <a:latin typeface="Euclid Flex Light" panose="020B0300030000000000" pitchFamily="34" charset="77"/>
                <a:sym typeface="Helvetica Neue"/>
              </a:rPr>
              <a:t>Vonaesch</a:t>
            </a:r>
            <a:r>
              <a:rPr lang="en-US" dirty="0">
                <a:solidFill>
                  <a:srgbClr val="E30613"/>
                </a:solidFill>
                <a:latin typeface="Euclid Flex Light" panose="020B0300030000000000" pitchFamily="34" charset="77"/>
                <a:sym typeface="Helvetica Neue"/>
              </a:rPr>
              <a:t> from University of Lausanne</a:t>
            </a:r>
          </a:p>
        </p:txBody>
      </p:sp>
    </p:spTree>
    <p:extLst>
      <p:ext uri="{BB962C8B-B14F-4D97-AF65-F5344CB8AC3E}">
        <p14:creationId xmlns:p14="http://schemas.microsoft.com/office/powerpoint/2010/main" val="30405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EA6E574-6865-62C7-BEC7-6B4D0B4FCC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073" y="696181"/>
            <a:ext cx="10515600" cy="132556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94CD34E-77C9-E44A-81B8-C6BAAC9DC1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55073" y="439738"/>
            <a:ext cx="5157788" cy="41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spc="300" dirty="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46757302-D190-742C-EE18-5E89B6438909}"/>
              </a:ext>
            </a:extLst>
          </p:cNvPr>
          <p:cNvSpPr txBox="1">
            <a:spLocks/>
          </p:cNvSpPr>
          <p:nvPr/>
        </p:nvSpPr>
        <p:spPr>
          <a:xfrm>
            <a:off x="755073" y="1624927"/>
            <a:ext cx="10939678" cy="385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E30613"/>
              </a:buClr>
              <a:buFont typeface="+mj-lt"/>
              <a:buAutoNum type="arabicPeriod"/>
            </a:pPr>
            <a:r>
              <a:rPr lang="en-US" b="1" noProof="0" dirty="0">
                <a:latin typeface="Euclid Flex Bold" panose="020B0504000000000000" pitchFamily="34" charset="77"/>
              </a:rPr>
              <a:t>Introduction</a:t>
            </a:r>
          </a:p>
          <a:p>
            <a:pPr marL="514800" lvl="1" indent="0">
              <a:buClr>
                <a:srgbClr val="E30613"/>
              </a:buClr>
              <a:buNone/>
            </a:pPr>
            <a:r>
              <a:rPr lang="en-US" sz="2000" noProof="0" dirty="0">
                <a:latin typeface="Euclid Flex" panose="020B0504000000000000" pitchFamily="34" charset="77"/>
              </a:rPr>
              <a:t>— Swiss Biobanking Platform (SBP) Vision and Mission</a:t>
            </a:r>
          </a:p>
          <a:p>
            <a:pPr marL="514800" lvl="1" indent="0">
              <a:buClr>
                <a:srgbClr val="E30613"/>
              </a:buClr>
              <a:buNone/>
            </a:pPr>
            <a:r>
              <a:rPr lang="en-US" sz="2000" noProof="0" dirty="0">
                <a:latin typeface="Euclid Flex" panose="020B0504000000000000" pitchFamily="34" charset="77"/>
              </a:rPr>
              <a:t>— SBP: a network of Human and Non-human biobanks</a:t>
            </a:r>
          </a:p>
          <a:p>
            <a:pPr marL="514800" lvl="1" indent="0">
              <a:buClr>
                <a:srgbClr val="E30613"/>
              </a:buClr>
              <a:buNone/>
            </a:pPr>
            <a:r>
              <a:rPr lang="en-US" sz="2000" noProof="0" dirty="0">
                <a:latin typeface="Euclid Flex" panose="020B0504000000000000" pitchFamily="34" charset="77"/>
              </a:rPr>
              <a:t>— One Health: Basics</a:t>
            </a:r>
          </a:p>
          <a:p>
            <a:pPr marL="514350" indent="-514350">
              <a:spcBef>
                <a:spcPts val="2200"/>
              </a:spcBef>
              <a:buClr>
                <a:srgbClr val="E30613"/>
              </a:buClr>
              <a:buFont typeface="+mj-lt"/>
              <a:buAutoNum type="arabicPeriod"/>
            </a:pPr>
            <a:r>
              <a:rPr lang="en-US" b="1" noProof="0" dirty="0">
                <a:latin typeface="Euclid Flex Bold" panose="020B0504000000000000" pitchFamily="34" charset="77"/>
              </a:rPr>
              <a:t>Challenges</a:t>
            </a:r>
          </a:p>
          <a:p>
            <a:pPr marL="514800" lvl="1" indent="0">
              <a:buClr>
                <a:srgbClr val="E30613"/>
              </a:buClr>
              <a:buNone/>
            </a:pPr>
            <a:r>
              <a:rPr lang="en-US" sz="2000" noProof="0" dirty="0">
                <a:latin typeface="Euclid Flex" panose="020B0504000000000000" pitchFamily="34" charset="77"/>
              </a:rPr>
              <a:t>— Biobanking at the Human / Non-human interface</a:t>
            </a:r>
          </a:p>
          <a:p>
            <a:pPr marL="514800" lvl="1" indent="0">
              <a:buClr>
                <a:srgbClr val="E30613"/>
              </a:buClr>
              <a:buNone/>
            </a:pPr>
            <a:r>
              <a:rPr lang="en-US" sz="2000" noProof="0" dirty="0">
                <a:latin typeface="Euclid Flex" panose="020B0504000000000000" pitchFamily="34" charset="77"/>
              </a:rPr>
              <a:t>— Legal &amp; ethical -&gt; </a:t>
            </a:r>
            <a:r>
              <a:rPr lang="en-US" sz="2000" kern="0" noProof="0" dirty="0">
                <a:solidFill>
                  <a:srgbClr val="E30613"/>
                </a:solidFill>
                <a:latin typeface="Euclid Flex" panose="020B0504000000000000" pitchFamily="34" charset="77"/>
              </a:rPr>
              <a:t>Nagoya Protocol guideline</a:t>
            </a:r>
          </a:p>
          <a:p>
            <a:pPr marL="514800" lvl="1" indent="0">
              <a:buClr>
                <a:srgbClr val="E30613"/>
              </a:buClr>
              <a:buNone/>
            </a:pPr>
            <a:r>
              <a:rPr lang="en-US" sz="2000" noProof="0" dirty="0">
                <a:latin typeface="Euclid Flex" panose="020B0504000000000000" pitchFamily="34" charset="77"/>
              </a:rPr>
              <a:t>— Interoperability -&gt; </a:t>
            </a:r>
            <a:r>
              <a:rPr lang="en-US" sz="2000" kern="0" noProof="0" dirty="0">
                <a:solidFill>
                  <a:srgbClr val="E30613"/>
                </a:solidFill>
                <a:latin typeface="Euclid Flex" panose="020B0504000000000000" pitchFamily="34" charset="77"/>
              </a:rPr>
              <a:t>Datasets and </a:t>
            </a:r>
            <a:r>
              <a:rPr lang="en-US" sz="2000" kern="0" dirty="0">
                <a:solidFill>
                  <a:srgbClr val="E30613"/>
                </a:solidFill>
                <a:latin typeface="Euclid Flex" panose="020B0504000000000000" pitchFamily="34" charset="77"/>
              </a:rPr>
              <a:t>BIMS</a:t>
            </a:r>
            <a:endParaRPr lang="en-US" sz="2000" noProof="0" dirty="0">
              <a:latin typeface="Euclid Flex" panose="020B0504000000000000" pitchFamily="34" charset="77"/>
            </a:endParaRPr>
          </a:p>
          <a:p>
            <a:pPr marL="514350" indent="-514350">
              <a:spcBef>
                <a:spcPts val="2200"/>
              </a:spcBef>
              <a:buClr>
                <a:srgbClr val="E30613"/>
              </a:buClr>
              <a:buFont typeface="+mj-lt"/>
              <a:buAutoNum type="arabicPeriod"/>
            </a:pPr>
            <a:r>
              <a:rPr lang="en-US" b="1" noProof="0" dirty="0">
                <a:latin typeface="Euclid Flex Bold" panose="020B0504000000000000" pitchFamily="34" charset="77"/>
              </a:rPr>
              <a:t>Advancing non-human biobanking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29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647D7-E9B8-D8CF-733B-27221C039E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8486" y="689328"/>
            <a:ext cx="10515600" cy="1325563"/>
          </a:xfrm>
        </p:spPr>
        <p:txBody>
          <a:bodyPr anchor="t">
            <a:noAutofit/>
          </a:bodyPr>
          <a:lstStyle/>
          <a:p>
            <a:r>
              <a:rPr lang="en-US" sz="3000" b="1" dirty="0">
                <a:latin typeface="Euclid Flex Bold" panose="020B0504000000000000" pitchFamily="34" charset="77"/>
              </a:rPr>
              <a:t>Vision and Mission</a:t>
            </a:r>
            <a:br>
              <a:rPr lang="en-US" sz="3000" dirty="0">
                <a:latin typeface="Euclid Flex" panose="020B0504000000000000" pitchFamily="34" charset="77"/>
              </a:rPr>
            </a:br>
            <a:r>
              <a:rPr lang="en-US" sz="2500" b="0" dirty="0">
                <a:latin typeface="Euclid Flex Light" panose="020B0300030000000000" pitchFamily="34" charset="77"/>
              </a:rPr>
              <a:t>SBP is the research infrastructure of national importance supporting both human and non-human biobanking activities</a:t>
            </a:r>
            <a:endParaRPr lang="en-US" sz="2500" b="0" dirty="0">
              <a:latin typeface="Euclid Flex" panose="020B0504000000000000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F541A-F526-854C-B54E-5DD3B83A1EED}"/>
              </a:ext>
            </a:extLst>
          </p:cNvPr>
          <p:cNvSpPr/>
          <p:nvPr/>
        </p:nvSpPr>
        <p:spPr>
          <a:xfrm>
            <a:off x="6487363" y="4845285"/>
            <a:ext cx="2127744" cy="65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1300026">
              <a:defRPr/>
            </a:pPr>
            <a:r>
              <a:rPr lang="fr-CH" sz="1758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BBMRI </a:t>
            </a:r>
            <a:br>
              <a:rPr lang="fr-CH" sz="1758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</a:br>
            <a:r>
              <a:rPr lang="fr-CH" sz="1758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national </a:t>
            </a:r>
            <a:r>
              <a:rPr lang="fr-CH" sz="1758" dirty="0" err="1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node</a:t>
            </a:r>
            <a:endParaRPr lang="en" sz="1758" dirty="0">
              <a:solidFill>
                <a:srgbClr val="E30613"/>
              </a:solidFill>
              <a:latin typeface="Euclid Flex Bold" panose="020B0504000000000000" pitchFamily="34" charset="77"/>
              <a:ea typeface="Arial"/>
              <a:cs typeface="Arial"/>
              <a:sym typeface="Quicksan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FD4BBD-95CD-9241-8A2B-01F042C35617}"/>
              </a:ext>
            </a:extLst>
          </p:cNvPr>
          <p:cNvSpPr/>
          <p:nvPr/>
        </p:nvSpPr>
        <p:spPr>
          <a:xfrm>
            <a:off x="867527" y="2904485"/>
            <a:ext cx="4160999" cy="1330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defTabSz="1300026">
              <a:defRPr/>
            </a:pPr>
            <a:r>
              <a:rPr lang="fr-CH" sz="2000" dirty="0" err="1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Independant</a:t>
            </a:r>
            <a:r>
              <a:rPr lang="fr-CH" sz="2000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 association </a:t>
            </a:r>
            <a:br>
              <a:rPr lang="fr-CH" sz="2000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</a:br>
            <a:r>
              <a:rPr lang="fr-CH" sz="2000" dirty="0" err="1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mandated</a:t>
            </a:r>
            <a:r>
              <a:rPr lang="fr-CH" sz="2000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 and </a:t>
            </a:r>
            <a:r>
              <a:rPr lang="fr-CH" sz="2000" dirty="0" err="1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funded</a:t>
            </a:r>
            <a:r>
              <a:rPr lang="fr-CH" sz="2000" dirty="0">
                <a:solidFill>
                  <a:srgbClr val="E30613"/>
                </a:solidFill>
                <a:latin typeface="Euclid Flex Bold" panose="020B0504000000000000" pitchFamily="34" charset="77"/>
                <a:ea typeface="Arial"/>
                <a:cs typeface="Arial"/>
                <a:sym typeface="Quicksand"/>
              </a:rPr>
              <a:t> by SNSF</a:t>
            </a:r>
            <a:endParaRPr lang="en" sz="2000" dirty="0">
              <a:solidFill>
                <a:srgbClr val="E30613"/>
              </a:solidFill>
              <a:latin typeface="Euclid Flex Bold" panose="020B0504000000000000" pitchFamily="34" charset="77"/>
              <a:ea typeface="Arial"/>
              <a:cs typeface="Arial"/>
              <a:sym typeface="Quicksand"/>
            </a:endParaRPr>
          </a:p>
        </p:txBody>
      </p:sp>
      <p:pic>
        <p:nvPicPr>
          <p:cNvPr id="13" name="Image 12" descr="Une image contenant carte&#10;&#10;Description générée automatiquement">
            <a:extLst>
              <a:ext uri="{FF2B5EF4-FFF2-40B4-BE49-F238E27FC236}">
                <a16:creationId xmlns:a16="http://schemas.microsoft.com/office/drawing/2014/main" id="{6723E102-659E-8841-8AAF-F32C8E0B26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0092" y="3975657"/>
            <a:ext cx="2628586" cy="241154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C017624-960C-E64D-8EFC-3ECE4992DBF5}"/>
              </a:ext>
            </a:extLst>
          </p:cNvPr>
          <p:cNvSpPr txBox="1"/>
          <p:nvPr/>
        </p:nvSpPr>
        <p:spPr>
          <a:xfrm>
            <a:off x="6096000" y="2161155"/>
            <a:ext cx="5966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dirty="0">
                <a:latin typeface="Euclid Flex Light" panose="020B0300030000000000" pitchFamily="34" charset="77"/>
              </a:rPr>
              <a:t>Position CH at the forefront of research by facilitating access to and optimal usage of high-quality samples</a:t>
            </a:r>
          </a:p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dirty="0">
                <a:latin typeface="Euclid Flex Light" panose="020B0300030000000000" pitchFamily="34" charset="77"/>
              </a:rPr>
              <a:t>Increase quality, visibility, accessibility and interoperability of biobanks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D1BD81B-0DC6-32F1-B8D0-BE2B4FC2768C}"/>
              </a:ext>
            </a:extLst>
          </p:cNvPr>
          <p:cNvGrpSpPr/>
          <p:nvPr/>
        </p:nvGrpSpPr>
        <p:grpSpPr>
          <a:xfrm>
            <a:off x="899159" y="4235452"/>
            <a:ext cx="4805479" cy="1703143"/>
            <a:chOff x="6859157" y="3194387"/>
            <a:chExt cx="4805479" cy="1703143"/>
          </a:xfrm>
        </p:grpSpPr>
        <p:pic>
          <p:nvPicPr>
            <p:cNvPr id="4" name="Image 3" descr="Une image contenant texte, capture d’écran, Police, nombre&#10;&#10;Description générée automatiquement">
              <a:extLst>
                <a:ext uri="{FF2B5EF4-FFF2-40B4-BE49-F238E27FC236}">
                  <a16:creationId xmlns:a16="http://schemas.microsoft.com/office/drawing/2014/main" id="{A1F8015E-2E1D-FB27-7ED8-FE219D8BB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544" b="-435"/>
            <a:stretch/>
          </p:blipFill>
          <p:spPr>
            <a:xfrm>
              <a:off x="8623438" y="3194387"/>
              <a:ext cx="3041198" cy="1703143"/>
            </a:xfrm>
            <a:prstGeom prst="rect">
              <a:avLst/>
            </a:prstGeom>
          </p:spPr>
        </p:pic>
        <p:pic>
          <p:nvPicPr>
            <p:cNvPr id="5" name="Image 4" descr="Une image contenant texte, capture d’écran, Police, nombre&#10;&#10;Description générée automatiquement">
              <a:extLst>
                <a:ext uri="{FF2B5EF4-FFF2-40B4-BE49-F238E27FC236}">
                  <a16:creationId xmlns:a16="http://schemas.microsoft.com/office/drawing/2014/main" id="{BA5033E7-DDEE-E76E-0BD6-3B7631FF6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2468" r="46907" b="7523"/>
            <a:stretch/>
          </p:blipFill>
          <p:spPr>
            <a:xfrm>
              <a:off x="6859157" y="4013682"/>
              <a:ext cx="1614656" cy="63235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96589A-B562-61BD-78BF-3E5AAFEAA192}"/>
                </a:ext>
              </a:extLst>
            </p:cNvPr>
            <p:cNvSpPr txBox="1"/>
            <p:nvPr/>
          </p:nvSpPr>
          <p:spPr>
            <a:xfrm>
              <a:off x="7276516" y="3708523"/>
              <a:ext cx="837089" cy="327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50" dirty="0">
                  <a:latin typeface="Euclid Flex Bold" panose="020B0504000000000000" pitchFamily="34" charset="77"/>
                </a:rPr>
                <a:t>ORDINARY </a:t>
              </a:r>
            </a:p>
            <a:p>
              <a:pPr algn="ctr">
                <a:lnSpc>
                  <a:spcPct val="80000"/>
                </a:lnSpc>
              </a:pPr>
              <a:r>
                <a:rPr lang="en-US" sz="950" dirty="0">
                  <a:latin typeface="Euclid Flex Bold" panose="020B0504000000000000" pitchFamily="34" charset="77"/>
                </a:rPr>
                <a:t>MEMBERS</a:t>
              </a:r>
            </a:p>
          </p:txBody>
        </p:sp>
        <p:sp>
          <p:nvSpPr>
            <p:cNvPr id="12" name="Parenthèses 11">
              <a:extLst>
                <a:ext uri="{FF2B5EF4-FFF2-40B4-BE49-F238E27FC236}">
                  <a16:creationId xmlns:a16="http://schemas.microsoft.com/office/drawing/2014/main" id="{8B29A5AD-C698-1EC7-2A2E-62F277345947}"/>
                </a:ext>
              </a:extLst>
            </p:cNvPr>
            <p:cNvSpPr/>
            <p:nvPr/>
          </p:nvSpPr>
          <p:spPr>
            <a:xfrm rot="5400000">
              <a:off x="7055707" y="3444022"/>
              <a:ext cx="1222371" cy="1547936"/>
            </a:xfrm>
            <a:prstGeom prst="bracketPair">
              <a:avLst>
                <a:gd name="adj" fmla="val 8688"/>
              </a:avLst>
            </a:prstGeom>
            <a:ln w="12700">
              <a:solidFill>
                <a:srgbClr val="ACD6E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8944852-D31B-DEFF-AD7A-244285D4F745}"/>
                </a:ext>
              </a:extLst>
            </p:cNvPr>
            <p:cNvSpPr txBox="1"/>
            <p:nvPr/>
          </p:nvSpPr>
          <p:spPr>
            <a:xfrm>
              <a:off x="7204165" y="3200885"/>
              <a:ext cx="1001618" cy="38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>
                  <a:latin typeface="Euclid Flex Bold" panose="020B0504000000000000" pitchFamily="34" charset="77"/>
                </a:rPr>
                <a:t>GENERAL ASSEMBLY</a:t>
              </a:r>
            </a:p>
          </p:txBody>
        </p:sp>
      </p:grpSp>
      <p:pic>
        <p:nvPicPr>
          <p:cNvPr id="20" name="Image 1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9B5ACA7-B05F-C824-9CF6-245229804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26" y="2294879"/>
            <a:ext cx="2149037" cy="477563"/>
          </a:xfrm>
          <a:prstGeom prst="rect">
            <a:avLst/>
          </a:prstGeom>
        </p:spPr>
      </p:pic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956317A2-CD47-8601-1B4D-9599B104F2E9}"/>
              </a:ext>
            </a:extLst>
          </p:cNvPr>
          <p:cNvSpPr txBox="1">
            <a:spLocks/>
          </p:cNvSpPr>
          <p:nvPr/>
        </p:nvSpPr>
        <p:spPr>
          <a:xfrm>
            <a:off x="755073" y="439738"/>
            <a:ext cx="5157788" cy="41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spc="30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  <a:endParaRPr lang="fr-FR" sz="1600" b="1" spc="300" dirty="0">
              <a:solidFill>
                <a:srgbClr val="E30613"/>
              </a:solidFill>
              <a:latin typeface="Euclid Flex Bold" panose="020B05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19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50AA5F-1322-4937-8191-1E52C73F1A55}"/>
              </a:ext>
            </a:extLst>
          </p:cNvPr>
          <p:cNvSpPr/>
          <p:nvPr/>
        </p:nvSpPr>
        <p:spPr>
          <a:xfrm>
            <a:off x="8186040" y="2176533"/>
            <a:ext cx="3552897" cy="1883618"/>
          </a:xfrm>
          <a:prstGeom prst="rect">
            <a:avLst/>
          </a:prstGeom>
          <a:solidFill>
            <a:srgbClr val="E3F3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06ACB8D4-4278-4988-AFD5-A67E9A0233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5991" y="6863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SBP Network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4E976EC-DFC5-47FC-961E-749C1D1C4520}"/>
              </a:ext>
            </a:extLst>
          </p:cNvPr>
          <p:cNvSpPr txBox="1">
            <a:spLocks/>
          </p:cNvSpPr>
          <p:nvPr/>
        </p:nvSpPr>
        <p:spPr>
          <a:xfrm>
            <a:off x="725991" y="1128411"/>
            <a:ext cx="10373740" cy="908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 Bold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>
                <a:latin typeface="Euclid Flex Light" panose="020B0300030000000000" pitchFamily="34" charset="77"/>
              </a:rPr>
              <a:t>Human and non-human Biobanks adhering to high-quality standards and willing to share samples with researchers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39DF01-C05C-44FF-8FCD-A21BAEA7AFED}"/>
              </a:ext>
            </a:extLst>
          </p:cNvPr>
          <p:cNvSpPr txBox="1"/>
          <p:nvPr/>
        </p:nvSpPr>
        <p:spPr>
          <a:xfrm>
            <a:off x="8252782" y="2233608"/>
            <a:ext cx="3486155" cy="25699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199"/>
              </a:spcAft>
              <a:buClr>
                <a:srgbClr val="E30613"/>
              </a:buClr>
            </a:pPr>
            <a:r>
              <a:rPr lang="en-US" sz="2000" b="1" i="1" dirty="0">
                <a:latin typeface="Euclid Flex Bold Italic" panose="020B0504000000000000" pitchFamily="34" charset="77"/>
              </a:rPr>
              <a:t>Non-human</a:t>
            </a:r>
            <a:r>
              <a:rPr lang="en-US" sz="2000" dirty="0">
                <a:latin typeface="Euclid Flex Light" panose="020B0300030000000000" pitchFamily="34" charset="77"/>
              </a:rPr>
              <a:t> engagement: </a:t>
            </a:r>
          </a:p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dirty="0">
                <a:latin typeface="Euclid Flex Light" panose="020B0300030000000000" pitchFamily="34" charset="77"/>
              </a:rPr>
              <a:t>4 Microbiomes biobanks</a:t>
            </a:r>
          </a:p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dirty="0">
                <a:latin typeface="Euclid Flex Light" panose="020B0300030000000000" pitchFamily="34" charset="77"/>
              </a:rPr>
              <a:t>2 Veterinary biobanks</a:t>
            </a:r>
          </a:p>
          <a:p>
            <a:pPr marL="342786" indent="-342786"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2000" dirty="0">
                <a:latin typeface="Euclid Flex Light" panose="020B0300030000000000" pitchFamily="34" charset="77"/>
              </a:rPr>
              <a:t>7 Pathogens biobanks</a:t>
            </a:r>
          </a:p>
          <a:p>
            <a:pPr marL="342786" indent="-342786">
              <a:spcBef>
                <a:spcPts val="600"/>
              </a:spcBef>
              <a:spcAft>
                <a:spcPts val="1199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b="1" dirty="0">
                <a:solidFill>
                  <a:srgbClr val="FF0000"/>
                </a:solidFill>
                <a:latin typeface="Euclid Flex Light Italic" panose="020B0300030000000000" pitchFamily="34" charset="77"/>
              </a:rPr>
              <a:t>1 Natural History Museum biobank coming soon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550A773-9A70-440F-8B4F-D0E57C15823A}"/>
              </a:ext>
            </a:extLst>
          </p:cNvPr>
          <p:cNvSpPr txBox="1"/>
          <p:nvPr/>
        </p:nvSpPr>
        <p:spPr>
          <a:xfrm>
            <a:off x="9714828" y="6242500"/>
            <a:ext cx="16674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SBP Network data as of August 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CD08AF-F7AD-4D10-A343-BA9EF62B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01" y="2054829"/>
            <a:ext cx="6101619" cy="415606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27BD8F83-A9AE-BA23-00F9-0B31739B56A4}"/>
              </a:ext>
            </a:extLst>
          </p:cNvPr>
          <p:cNvGrpSpPr/>
          <p:nvPr/>
        </p:nvGrpSpPr>
        <p:grpSpPr>
          <a:xfrm>
            <a:off x="6506589" y="4844044"/>
            <a:ext cx="1943196" cy="1407722"/>
            <a:chOff x="6646192" y="4731532"/>
            <a:chExt cx="1943196" cy="1407722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117F44F-806F-42AF-9DAE-1FF349DDD897}"/>
                </a:ext>
              </a:extLst>
            </p:cNvPr>
            <p:cNvSpPr txBox="1"/>
            <p:nvPr/>
          </p:nvSpPr>
          <p:spPr>
            <a:xfrm>
              <a:off x="6892701" y="4731532"/>
              <a:ext cx="118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latin typeface="Euclid Flex Bold" panose="020B0504000000000000" pitchFamily="34" charset="77"/>
                </a:rPr>
                <a:t>56</a:t>
              </a:r>
              <a:endParaRPr lang="en-US" sz="5000" dirty="0">
                <a:solidFill>
                  <a:schemeClr val="accent1">
                    <a:lumMod val="75000"/>
                  </a:schemeClr>
                </a:solidFill>
                <a:latin typeface="Euclid Flex Bold" panose="020B0504000000000000" pitchFamily="34" charset="77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AF114D5-C6BC-4327-939A-75EA932540FE}"/>
                </a:ext>
              </a:extLst>
            </p:cNvPr>
            <p:cNvGrpSpPr/>
            <p:nvPr/>
          </p:nvGrpSpPr>
          <p:grpSpPr>
            <a:xfrm>
              <a:off x="6646192" y="5436892"/>
              <a:ext cx="1943196" cy="702362"/>
              <a:chOff x="7546414" y="2660359"/>
              <a:chExt cx="3365500" cy="1216451"/>
            </a:xfrm>
          </p:grpSpPr>
          <p:pic>
            <p:nvPicPr>
              <p:cNvPr id="28" name="Image 27" descr="Une image contenant texte, Police, capture d’écran&#10;&#10;Description générée automatiquement">
                <a:extLst>
                  <a:ext uri="{FF2B5EF4-FFF2-40B4-BE49-F238E27FC236}">
                    <a16:creationId xmlns:a16="http://schemas.microsoft.com/office/drawing/2014/main" id="{08944AA5-5011-498E-AD73-93AFB61A6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6414" y="2660359"/>
                <a:ext cx="3365500" cy="1117600"/>
              </a:xfrm>
              <a:prstGeom prst="rect">
                <a:avLst/>
              </a:prstGeom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97E7190-7015-4D09-812D-D44EF28B589F}"/>
                  </a:ext>
                </a:extLst>
              </p:cNvPr>
              <p:cNvSpPr txBox="1"/>
              <p:nvPr/>
            </p:nvSpPr>
            <p:spPr>
              <a:xfrm>
                <a:off x="8325740" y="3088620"/>
                <a:ext cx="2586174" cy="788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defTabSz="410720"/>
                <a:r>
                  <a:rPr lang="fr-FR" sz="2000" dirty="0">
                    <a:solidFill>
                      <a:srgbClr val="ED6707"/>
                    </a:solidFill>
                  </a:rPr>
                  <a:t>Directory</a:t>
                </a:r>
                <a:endParaRPr lang="fr-CH" sz="2000" dirty="0">
                  <a:solidFill>
                    <a:srgbClr val="ED6707"/>
                  </a:solidFill>
                </a:endParaRPr>
              </a:p>
            </p:txBody>
          </p:sp>
        </p:grpSp>
      </p:grp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C32B1CC0-B829-6998-AC93-974768963A1B}"/>
              </a:ext>
            </a:extLst>
          </p:cNvPr>
          <p:cNvSpPr txBox="1">
            <a:spLocks/>
          </p:cNvSpPr>
          <p:nvPr/>
        </p:nvSpPr>
        <p:spPr>
          <a:xfrm>
            <a:off x="755073" y="439738"/>
            <a:ext cx="5157788" cy="41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spc="30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  <a:endParaRPr lang="fr-FR" sz="1600" b="1" spc="300" dirty="0">
              <a:solidFill>
                <a:srgbClr val="E30613"/>
              </a:solidFill>
              <a:latin typeface="Euclid Flex Bold" panose="020B05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016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re 10">
            <a:extLst>
              <a:ext uri="{FF2B5EF4-FFF2-40B4-BE49-F238E27FC236}">
                <a16:creationId xmlns:a16="http://schemas.microsoft.com/office/drawing/2014/main" id="{FE65664B-0509-4915-9392-FF52E319A64E}"/>
              </a:ext>
            </a:extLst>
          </p:cNvPr>
          <p:cNvSpPr txBox="1">
            <a:spLocks/>
          </p:cNvSpPr>
          <p:nvPr/>
        </p:nvSpPr>
        <p:spPr>
          <a:xfrm>
            <a:off x="724593" y="656070"/>
            <a:ext cx="10512367" cy="8012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0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One Health: basics</a:t>
            </a:r>
            <a:br>
              <a:rPr lang="en-US" sz="3600" dirty="0"/>
            </a:br>
            <a:endParaRPr lang="en-US" sz="2500" b="0" dirty="0">
              <a:latin typeface="Euclid Flex Light" panose="020B0300030000000000" pitchFamily="34" charset="77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FF22FDFF-7AA9-5477-FE5A-5A1FB47F3BC8}"/>
              </a:ext>
            </a:extLst>
          </p:cNvPr>
          <p:cNvSpPr txBox="1">
            <a:spLocks/>
          </p:cNvSpPr>
          <p:nvPr/>
        </p:nvSpPr>
        <p:spPr>
          <a:xfrm>
            <a:off x="755073" y="439738"/>
            <a:ext cx="5157788" cy="76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spc="30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  <a:endParaRPr lang="fr-FR" sz="1600" b="1" spc="300" dirty="0">
              <a:solidFill>
                <a:srgbClr val="E30613"/>
              </a:solidFill>
              <a:latin typeface="Euclid Flex Bold" panose="020B0504000000000000" pitchFamily="34" charset="77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A94BF10-BE2E-4E01-A2E2-8EF112E98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5" t="28852" r="12812" b="10320"/>
          <a:stretch/>
        </p:blipFill>
        <p:spPr>
          <a:xfrm>
            <a:off x="3629024" y="1572419"/>
            <a:ext cx="7607936" cy="4097711"/>
          </a:xfrm>
          <a:prstGeom prst="rect">
            <a:avLst/>
          </a:prstGeom>
        </p:spPr>
      </p:pic>
      <p:sp>
        <p:nvSpPr>
          <p:cNvPr id="85" name="Rechteck 6">
            <a:extLst>
              <a:ext uri="{FF2B5EF4-FFF2-40B4-BE49-F238E27FC236}">
                <a16:creationId xmlns:a16="http://schemas.microsoft.com/office/drawing/2014/main" id="{9A0616BD-D72F-4EA6-AEDC-9E10A0D93BDF}"/>
              </a:ext>
            </a:extLst>
          </p:cNvPr>
          <p:cNvSpPr/>
          <p:nvPr/>
        </p:nvSpPr>
        <p:spPr>
          <a:xfrm>
            <a:off x="436593" y="6098760"/>
            <a:ext cx="10512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err="1"/>
              <a:t>Adapted</a:t>
            </a:r>
            <a:r>
              <a:rPr lang="fr-CH" sz="1000" dirty="0"/>
              <a:t> </a:t>
            </a:r>
            <a:r>
              <a:rPr lang="fr-CH" sz="1000" dirty="0" err="1"/>
              <a:t>from</a:t>
            </a:r>
            <a:r>
              <a:rPr lang="fr-CH" sz="1000" dirty="0"/>
              <a:t> </a:t>
            </a:r>
            <a:r>
              <a:rPr lang="fr-CH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https://www.who.int/health-topics/one-health#tab=tab_1</a:t>
            </a:r>
            <a:r>
              <a:rPr lang="fr-CH" sz="1000" dirty="0"/>
              <a:t> , </a:t>
            </a:r>
            <a:r>
              <a:rPr lang="en-GB" sz="1000" dirty="0"/>
              <a:t>The “One Health” Approach. FAO, UNEP, WHO &amp; WOAH. 2022 and </a:t>
            </a:r>
            <a:r>
              <a:rPr lang="fr-CH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https://doi.org/10.4060/cc2289en</a:t>
            </a:r>
            <a:r>
              <a:rPr lang="fr-CH" sz="1000" dirty="0"/>
              <a:t>, Rome, FAO. </a:t>
            </a:r>
            <a:endParaRPr lang="en-US" sz="1000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E81891E-7263-46B4-9543-7E57BDA108EE}"/>
              </a:ext>
            </a:extLst>
          </p:cNvPr>
          <p:cNvSpPr txBox="1"/>
          <p:nvPr/>
        </p:nvSpPr>
        <p:spPr>
          <a:xfrm>
            <a:off x="724593" y="2148399"/>
            <a:ext cx="2873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Euclid Flex Light" panose="020B0300030000000000" pitchFamily="34" charset="77"/>
              </a:rPr>
              <a:t>“B</a:t>
            </a:r>
            <a:r>
              <a:rPr lang="en-US" sz="2000" dirty="0" err="1">
                <a:latin typeface="Euclid Flex Light" panose="020B0300030000000000" pitchFamily="34" charset="77"/>
              </a:rPr>
              <a:t>alancing</a:t>
            </a:r>
            <a:r>
              <a:rPr lang="en-US" sz="2000" dirty="0">
                <a:latin typeface="Euclid Flex Light" panose="020B0300030000000000" pitchFamily="34" charset="77"/>
              </a:rPr>
              <a:t> and optimizing the health of </a:t>
            </a:r>
            <a:r>
              <a:rPr lang="en-US" sz="2000" b="1" dirty="0">
                <a:latin typeface="Euclid Flex Light" panose="020B0300030000000000" pitchFamily="34" charset="77"/>
              </a:rPr>
              <a:t>people, animals, and ecosystems</a:t>
            </a:r>
            <a:r>
              <a:rPr lang="en-US" sz="2000" dirty="0">
                <a:latin typeface="Euclid Flex Light" panose="020B0300030000000000" pitchFamily="34" charset="77"/>
              </a:rPr>
              <a:t>, recognizing their close interconnection and interdependence” (World Health Organization)</a:t>
            </a:r>
            <a:endParaRPr lang="en-GB" sz="2000" dirty="0">
              <a:latin typeface="Euclid Flex Light" panose="020B030003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420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D5458C8B-34D0-4557-809F-2CFA43B95295}"/>
              </a:ext>
            </a:extLst>
          </p:cNvPr>
          <p:cNvSpPr txBox="1"/>
          <p:nvPr/>
        </p:nvSpPr>
        <p:spPr>
          <a:xfrm>
            <a:off x="9282351" y="4195860"/>
            <a:ext cx="2635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Researchers need access to </a:t>
            </a:r>
            <a:r>
              <a:rPr lang="en-US" sz="1600" b="1" dirty="0">
                <a:solidFill>
                  <a:srgbClr val="FF0000"/>
                </a:solidFill>
                <a:latin typeface="Euclid Flex Bold" panose="020B0504000000000000" pitchFamily="34" charset="77"/>
                <a:cs typeface="Arial" panose="020B0604020202020204" pitchFamily="34" charset="0"/>
              </a:rPr>
              <a:t>standardized</a:t>
            </a:r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 information 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Euclid Flex" panose="020B0504000000000000" pitchFamily="34" charset="77"/>
                <a:cs typeface="Arial" panose="020B0604020202020204" pitchFamily="34" charset="0"/>
              </a:rPr>
              <a:t>Preanalytics</a:t>
            </a:r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: collection, transport, processing,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Medical data from participants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09BB39-B07D-4ADB-80E5-97BB3C9B21D0}"/>
              </a:ext>
            </a:extLst>
          </p:cNvPr>
          <p:cNvSpPr txBox="1"/>
          <p:nvPr/>
        </p:nvSpPr>
        <p:spPr>
          <a:xfrm>
            <a:off x="2067618" y="6054621"/>
            <a:ext cx="1346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COLLECTION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06ECE010-DD4A-4ADD-9BA6-C0ABC3AE05AF}"/>
              </a:ext>
            </a:extLst>
          </p:cNvPr>
          <p:cNvSpPr txBox="1"/>
          <p:nvPr/>
        </p:nvSpPr>
        <p:spPr>
          <a:xfrm>
            <a:off x="4536618" y="6061046"/>
            <a:ext cx="12731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TRANSPORT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E26A3D0-B925-44A0-A90B-517B0D028B41}"/>
              </a:ext>
            </a:extLst>
          </p:cNvPr>
          <p:cNvSpPr txBox="1"/>
          <p:nvPr/>
        </p:nvSpPr>
        <p:spPr>
          <a:xfrm>
            <a:off x="9596176" y="6090681"/>
            <a:ext cx="1148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RETRIEVAL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sp>
        <p:nvSpPr>
          <p:cNvPr id="94" name="Titre 10">
            <a:extLst>
              <a:ext uri="{FF2B5EF4-FFF2-40B4-BE49-F238E27FC236}">
                <a16:creationId xmlns:a16="http://schemas.microsoft.com/office/drawing/2014/main" id="{FE65664B-0509-4915-9392-FF52E319A64E}"/>
              </a:ext>
            </a:extLst>
          </p:cNvPr>
          <p:cNvSpPr txBox="1">
            <a:spLocks/>
          </p:cNvSpPr>
          <p:nvPr/>
        </p:nvSpPr>
        <p:spPr>
          <a:xfrm>
            <a:off x="724593" y="656070"/>
            <a:ext cx="10512367" cy="526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0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Challenges</a:t>
            </a:r>
            <a:br>
              <a:rPr lang="en-US" sz="3600" dirty="0"/>
            </a:br>
            <a:r>
              <a:rPr lang="en-US" sz="2000" b="0" dirty="0">
                <a:latin typeface="Euclid Flex Light" panose="020B0300030000000000" pitchFamily="34" charset="77"/>
              </a:rPr>
              <a:t>Biobanking at the Human / Non-human interface</a:t>
            </a:r>
            <a:endParaRPr lang="en-US" sz="2500" b="0" dirty="0">
              <a:latin typeface="Euclid Flex Light" panose="020B0300030000000000" pitchFamily="34" charset="77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FF22FDFF-7AA9-5477-FE5A-5A1FB47F3BC8}"/>
              </a:ext>
            </a:extLst>
          </p:cNvPr>
          <p:cNvSpPr txBox="1">
            <a:spLocks/>
          </p:cNvSpPr>
          <p:nvPr/>
        </p:nvSpPr>
        <p:spPr>
          <a:xfrm>
            <a:off x="755073" y="439738"/>
            <a:ext cx="5157788" cy="41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spc="30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  <a:endParaRPr lang="fr-FR" sz="1600" b="1" spc="300" dirty="0">
              <a:solidFill>
                <a:srgbClr val="E30613"/>
              </a:solidFill>
              <a:latin typeface="Euclid Flex Bold" panose="020B0504000000000000" pitchFamily="34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680AC2F-6ABA-EAF3-6585-AEC03744F063}"/>
              </a:ext>
            </a:extLst>
          </p:cNvPr>
          <p:cNvSpPr txBox="1"/>
          <p:nvPr/>
        </p:nvSpPr>
        <p:spPr>
          <a:xfrm>
            <a:off x="6111890" y="6061046"/>
            <a:ext cx="2371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PROCESSING / STORAGE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ED323CD7-D413-478F-AAC7-A2B157ECA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4" t="28502" r="22820" b="6598"/>
          <a:stretch/>
        </p:blipFill>
        <p:spPr>
          <a:xfrm>
            <a:off x="875251" y="1648048"/>
            <a:ext cx="8306394" cy="44065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B1BC25F-5CF6-4C18-A4AB-24C3327AB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51" y="2984284"/>
            <a:ext cx="1561458" cy="12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D5458C8B-34D0-4557-809F-2CFA43B95295}"/>
              </a:ext>
            </a:extLst>
          </p:cNvPr>
          <p:cNvSpPr txBox="1"/>
          <p:nvPr/>
        </p:nvSpPr>
        <p:spPr>
          <a:xfrm>
            <a:off x="9282351" y="4195860"/>
            <a:ext cx="2635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Researchers need access to </a:t>
            </a:r>
            <a:r>
              <a:rPr lang="en-US" sz="1600" b="1" dirty="0">
                <a:solidFill>
                  <a:srgbClr val="FF0000"/>
                </a:solidFill>
                <a:latin typeface="Euclid Flex Bold" panose="020B0504000000000000" pitchFamily="34" charset="77"/>
                <a:cs typeface="Arial" panose="020B0604020202020204" pitchFamily="34" charset="0"/>
              </a:rPr>
              <a:t>standardized</a:t>
            </a:r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 information 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Euclid Flex" panose="020B0504000000000000" pitchFamily="34" charset="77"/>
                <a:cs typeface="Arial" panose="020B0604020202020204" pitchFamily="34" charset="0"/>
              </a:rPr>
              <a:t>Preanalytics</a:t>
            </a:r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: collection, transport, processing,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uclid Flex" panose="020B0504000000000000" pitchFamily="34" charset="77"/>
                <a:cs typeface="Arial" panose="020B0604020202020204" pitchFamily="34" charset="0"/>
              </a:rPr>
              <a:t>Medical data from participants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09BB39-B07D-4ADB-80E5-97BB3C9B21D0}"/>
              </a:ext>
            </a:extLst>
          </p:cNvPr>
          <p:cNvSpPr txBox="1"/>
          <p:nvPr/>
        </p:nvSpPr>
        <p:spPr>
          <a:xfrm>
            <a:off x="2067618" y="6054621"/>
            <a:ext cx="1346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COLLECTION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06ECE010-DD4A-4ADD-9BA6-C0ABC3AE05AF}"/>
              </a:ext>
            </a:extLst>
          </p:cNvPr>
          <p:cNvSpPr txBox="1"/>
          <p:nvPr/>
        </p:nvSpPr>
        <p:spPr>
          <a:xfrm>
            <a:off x="4536618" y="6061046"/>
            <a:ext cx="12731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TRANSPORT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E26A3D0-B925-44A0-A90B-517B0D028B41}"/>
              </a:ext>
            </a:extLst>
          </p:cNvPr>
          <p:cNvSpPr txBox="1"/>
          <p:nvPr/>
        </p:nvSpPr>
        <p:spPr>
          <a:xfrm>
            <a:off x="9596176" y="6090681"/>
            <a:ext cx="1148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RETRIEVAL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sp>
        <p:nvSpPr>
          <p:cNvPr id="94" name="Titre 10">
            <a:extLst>
              <a:ext uri="{FF2B5EF4-FFF2-40B4-BE49-F238E27FC236}">
                <a16:creationId xmlns:a16="http://schemas.microsoft.com/office/drawing/2014/main" id="{FE65664B-0509-4915-9392-FF52E319A64E}"/>
              </a:ext>
            </a:extLst>
          </p:cNvPr>
          <p:cNvSpPr txBox="1">
            <a:spLocks/>
          </p:cNvSpPr>
          <p:nvPr/>
        </p:nvSpPr>
        <p:spPr>
          <a:xfrm>
            <a:off x="724593" y="656070"/>
            <a:ext cx="10512367" cy="526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0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uclid Flex Bold" panose="020B0504000000000000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Challenges</a:t>
            </a:r>
            <a:br>
              <a:rPr lang="en-US" sz="3600" dirty="0"/>
            </a:br>
            <a:r>
              <a:rPr lang="en-US" sz="2000" b="0" dirty="0">
                <a:latin typeface="Euclid Flex Light" panose="020B0300030000000000" pitchFamily="34" charset="77"/>
              </a:rPr>
              <a:t>Biobanking at the Human / Non-human interface</a:t>
            </a:r>
            <a:endParaRPr lang="en-US" sz="2500" b="0" dirty="0">
              <a:latin typeface="Euclid Flex Light" panose="020B0300030000000000" pitchFamily="34" charset="77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FF22FDFF-7AA9-5477-FE5A-5A1FB47F3BC8}"/>
              </a:ext>
            </a:extLst>
          </p:cNvPr>
          <p:cNvSpPr txBox="1">
            <a:spLocks/>
          </p:cNvSpPr>
          <p:nvPr/>
        </p:nvSpPr>
        <p:spPr>
          <a:xfrm>
            <a:off x="755073" y="439738"/>
            <a:ext cx="5157788" cy="41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spc="300">
                <a:solidFill>
                  <a:srgbClr val="E30613"/>
                </a:solidFill>
                <a:latin typeface="Euclid Flex Bold" panose="020B0504000000000000" pitchFamily="34" charset="77"/>
              </a:rPr>
              <a:t>SBP</a:t>
            </a:r>
            <a:endParaRPr lang="fr-FR" sz="1600" b="1" spc="300" dirty="0">
              <a:solidFill>
                <a:srgbClr val="E30613"/>
              </a:solidFill>
              <a:latin typeface="Euclid Flex Bold" panose="020B0504000000000000" pitchFamily="34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680AC2F-6ABA-EAF3-6585-AEC03744F063}"/>
              </a:ext>
            </a:extLst>
          </p:cNvPr>
          <p:cNvSpPr txBox="1"/>
          <p:nvPr/>
        </p:nvSpPr>
        <p:spPr>
          <a:xfrm>
            <a:off x="6111890" y="6061046"/>
            <a:ext cx="2371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latin typeface="Euclid Flex" panose="020B0504000000000000" pitchFamily="34" charset="77"/>
              </a:rPr>
              <a:t>PROCESSING / STORAGE</a:t>
            </a:r>
            <a:endParaRPr lang="en-US" sz="1500" dirty="0">
              <a:latin typeface="Euclid Flex" panose="020B0504000000000000" pitchFamily="34" charset="77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ED323CD7-D413-478F-AAC7-A2B157ECA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4" t="28502" r="22820" b="6598"/>
          <a:stretch/>
        </p:blipFill>
        <p:spPr>
          <a:xfrm>
            <a:off x="875251" y="1648048"/>
            <a:ext cx="8306394" cy="44065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B1BC25F-5CF6-4C18-A4AB-24C3327AB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51" y="2984284"/>
            <a:ext cx="1561458" cy="121157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9F30870-C84F-4F45-88A9-197FA2AD1C62}"/>
              </a:ext>
            </a:extLst>
          </p:cNvPr>
          <p:cNvSpPr txBox="1"/>
          <p:nvPr/>
        </p:nvSpPr>
        <p:spPr>
          <a:xfrm>
            <a:off x="8770189" y="1334023"/>
            <a:ext cx="3148008" cy="784830"/>
          </a:xfrm>
          <a:prstGeom prst="rect">
            <a:avLst/>
          </a:prstGeom>
          <a:solidFill>
            <a:srgbClr val="E30613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Euclid Flex Bold" panose="020B0504000000000000" pitchFamily="34" charset="77"/>
                <a:cs typeface="Arial" panose="020B0604020202020204" pitchFamily="34" charset="0"/>
              </a:rPr>
              <a:t>Challenges</a:t>
            </a:r>
          </a:p>
          <a:p>
            <a:pPr marL="171450" indent="-171450">
              <a:buFontTx/>
              <a:buChar char="-"/>
            </a:pPr>
            <a:r>
              <a:rPr lang="en-US" sz="1500" dirty="0">
                <a:solidFill>
                  <a:schemeClr val="bg1"/>
                </a:solidFill>
                <a:latin typeface="Euclid Flex" panose="020B0504000000000000" pitchFamily="34" charset="77"/>
                <a:cs typeface="Arial" panose="020B0604020202020204" pitchFamily="34" charset="0"/>
              </a:rPr>
              <a:t>Distinct Ethics &amp; Legal context</a:t>
            </a:r>
          </a:p>
          <a:p>
            <a:pPr marL="171450" indent="-171450">
              <a:buFontTx/>
              <a:buChar char="-"/>
            </a:pPr>
            <a:r>
              <a:rPr lang="en-US" sz="1500" dirty="0">
                <a:solidFill>
                  <a:schemeClr val="bg1"/>
                </a:solidFill>
                <a:latin typeface="Euclid Flex" panose="020B0504000000000000" pitchFamily="34" charset="77"/>
                <a:cs typeface="Arial" panose="020B0604020202020204" pitchFamily="34" charset="0"/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4772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A842C2-573F-11A4-C88F-03C7D703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659364"/>
            <a:ext cx="10515600" cy="927412"/>
          </a:xfrm>
        </p:spPr>
        <p:txBody>
          <a:bodyPr/>
          <a:lstStyle/>
          <a:p>
            <a:r>
              <a:rPr lang="en-US" sz="3200" dirty="0"/>
              <a:t>SBP guidance on Nagoya Protocol</a:t>
            </a:r>
            <a:endParaRPr lang="en-US" sz="2500" b="0" dirty="0">
              <a:latin typeface="Euclid Flex Light" panose="020B0300030000000000" pitchFamily="34" charset="77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94CD34E-77C9-E44A-81B8-C6BAAC9DC11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fr-FR" spc="300" dirty="0"/>
              <a:t>ETHICAL &amp; LEGAL: Example 1</a:t>
            </a:r>
            <a:endParaRPr lang="fr-FR" b="1" spc="300" dirty="0"/>
          </a:p>
        </p:txBody>
      </p:sp>
      <p:pic>
        <p:nvPicPr>
          <p:cNvPr id="12" name="Image 11" descr="Une image contenant capture d’écran, panneau de contrôle, jauge&#10;&#10;Description générée automatiquement">
            <a:extLst>
              <a:ext uri="{FF2B5EF4-FFF2-40B4-BE49-F238E27FC236}">
                <a16:creationId xmlns:a16="http://schemas.microsoft.com/office/drawing/2014/main" id="{13FED1EC-FB0D-46F4-8B97-2438BF0D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1" y="1244990"/>
            <a:ext cx="9969347" cy="38184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0CBB4C7-4D57-4A3D-AE74-22584C0F32DC}"/>
              </a:ext>
            </a:extLst>
          </p:cNvPr>
          <p:cNvSpPr txBox="1"/>
          <p:nvPr/>
        </p:nvSpPr>
        <p:spPr>
          <a:xfrm>
            <a:off x="3382894" y="4919703"/>
            <a:ext cx="350210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  <a:buClr>
                <a:srgbClr val="E30613"/>
              </a:buClr>
            </a:pPr>
            <a:r>
              <a:rPr lang="en-US" sz="2000" b="1" dirty="0">
                <a:solidFill>
                  <a:srgbClr val="E30613"/>
                </a:solidFill>
                <a:latin typeface="Euclid Flex Bold" panose="020B0504000000000000" pitchFamily="34" charset="77"/>
              </a:rPr>
              <a:t>Bilateral approach</a:t>
            </a:r>
          </a:p>
          <a:p>
            <a:pPr>
              <a:spcAft>
                <a:spcPts val="100"/>
              </a:spcAft>
              <a:buClr>
                <a:srgbClr val="E30613"/>
              </a:buClr>
            </a:pPr>
            <a:r>
              <a:rPr lang="en-US" sz="1500" dirty="0">
                <a:latin typeface="Euclid Flex" panose="020B0504000000000000" pitchFamily="34" charset="77"/>
              </a:rPr>
              <a:t>Depending on the country:</a:t>
            </a:r>
          </a:p>
          <a:p>
            <a:pPr marL="342786" indent="-342786">
              <a:spcAft>
                <a:spcPts val="100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1500" dirty="0">
                <a:latin typeface="Euclid Flex" panose="020B0504000000000000" pitchFamily="34" charset="77"/>
              </a:rPr>
              <a:t>Due diligence requirement</a:t>
            </a:r>
          </a:p>
          <a:p>
            <a:pPr marL="342786" indent="-342786">
              <a:spcAft>
                <a:spcPts val="100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1500" dirty="0">
                <a:latin typeface="Euclid Flex" panose="020B0504000000000000" pitchFamily="34" charset="77"/>
              </a:rPr>
              <a:t>Prior Inform consent (PIC)</a:t>
            </a:r>
          </a:p>
          <a:p>
            <a:pPr marL="342786" indent="-342786">
              <a:spcAft>
                <a:spcPts val="100"/>
              </a:spcAft>
              <a:buClr>
                <a:srgbClr val="E30613"/>
              </a:buClr>
              <a:buFont typeface="Police système Courant"/>
              <a:buChar char="—"/>
            </a:pPr>
            <a:r>
              <a:rPr lang="en-US" sz="1500" dirty="0">
                <a:latin typeface="Euclid Flex" panose="020B0504000000000000" pitchFamily="34" charset="77"/>
              </a:rPr>
              <a:t>Mutually Agreed Terms (MAT)</a:t>
            </a:r>
          </a:p>
        </p:txBody>
      </p:sp>
    </p:spTree>
    <p:extLst>
      <p:ext uri="{BB962C8B-B14F-4D97-AF65-F5344CB8AC3E}">
        <p14:creationId xmlns:p14="http://schemas.microsoft.com/office/powerpoint/2010/main" val="131327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3A842C2-573F-11A4-C88F-03C7D703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659364"/>
            <a:ext cx="10515600" cy="927412"/>
          </a:xfrm>
        </p:spPr>
        <p:txBody>
          <a:bodyPr/>
          <a:lstStyle/>
          <a:p>
            <a:r>
              <a:rPr lang="en-US" sz="3200" dirty="0"/>
              <a:t>Microbiota Vault Initiative biobank</a:t>
            </a:r>
            <a:endParaRPr lang="en-US" sz="2500" b="0" dirty="0">
              <a:latin typeface="Euclid Flex Light" panose="020B0300030000000000" pitchFamily="34" charset="77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94CD34E-77C9-E44A-81B8-C6BAAC9DC11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fr-FR" spc="300" dirty="0"/>
              <a:t>ETHICAL &amp; LEGAL: Example 1</a:t>
            </a:r>
            <a:endParaRPr lang="fr-FR" b="1" spc="300" dirty="0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9754BB17-07D3-4A04-A6AB-07F70A5FA709}"/>
              </a:ext>
            </a:extLst>
          </p:cNvPr>
          <p:cNvSpPr txBox="1">
            <a:spLocks/>
          </p:cNvSpPr>
          <p:nvPr/>
        </p:nvSpPr>
        <p:spPr>
          <a:xfrm>
            <a:off x="787065" y="1609526"/>
            <a:ext cx="10515600" cy="422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24" indent="-228524" algn="l" defTabSz="9140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1pPr>
            <a:lvl2pPr marL="685571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2pPr>
            <a:lvl3pPr marL="114261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3pPr>
            <a:lvl4pPr marL="159966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4pPr>
            <a:lvl5pPr marL="2056713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Flex" panose="020B0504000000000000" pitchFamily="34" charset="77"/>
                <a:ea typeface="+mn-ea"/>
                <a:cs typeface="+mn-cs"/>
              </a:defRPr>
            </a:lvl5pPr>
            <a:lvl6pPr marL="2513760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08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55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02" indent="-228524" algn="l" defTabSz="9140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0613"/>
              </a:buClr>
              <a:buFont typeface="Police système Courant"/>
              <a:buChar char="–"/>
            </a:pP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Biobanking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infrastructure in CH, as part of an international initiative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aiming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at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preserving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microbiomes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human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, animal and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environmental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sources (</a:t>
            </a:r>
            <a:r>
              <a:rPr lang="fr-CH" sz="2400" b="1" dirty="0">
                <a:solidFill>
                  <a:srgbClr val="E30613"/>
                </a:solidFill>
                <a:latin typeface="Euclid Flex Bold" panose="020B0504000000000000" pitchFamily="34" charset="77"/>
              </a:rPr>
              <a:t>One </a:t>
            </a:r>
            <a:r>
              <a:rPr lang="fr-CH" sz="2400" b="1" dirty="0" err="1">
                <a:solidFill>
                  <a:srgbClr val="E30613"/>
                </a:solidFill>
                <a:latin typeface="Euclid Flex Bold" panose="020B0504000000000000" pitchFamily="34" charset="77"/>
              </a:rPr>
              <a:t>Health</a:t>
            </a:r>
            <a:r>
              <a:rPr lang="fr-CH" sz="2400" b="1" dirty="0">
                <a:solidFill>
                  <a:srgbClr val="E30613"/>
                </a:solidFill>
                <a:latin typeface="Euclid Flex Bold" panose="020B0504000000000000" pitchFamily="34" charset="77"/>
              </a:rPr>
              <a:t>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framework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>
              <a:buClr>
                <a:srgbClr val="E30613"/>
              </a:buClr>
              <a:buFont typeface="Police système Courant"/>
              <a:buChar char="–"/>
            </a:pP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Prioritizes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depositor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sovereignty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equitable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collaboration and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ethical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governance</a:t>
            </a:r>
            <a:endParaRPr lang="fr-CH" sz="24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30613"/>
              </a:buClr>
              <a:buFont typeface="Police système Courant"/>
              <a:buChar char="–"/>
            </a:pPr>
            <a:r>
              <a:rPr lang="en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Different local collections e.g. </a:t>
            </a:r>
            <a:r>
              <a:rPr lang="en-GB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5 </a:t>
            </a:r>
            <a:r>
              <a:rPr lang="en-GB" sz="2400" b="1" dirty="0">
                <a:solidFill>
                  <a:srgbClr val="E30613"/>
                </a:solidFill>
                <a:latin typeface="Euclid Flex Bold" panose="020B0504000000000000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human gut microbiome </a:t>
            </a:r>
            <a:r>
              <a:rPr lang="en-GB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collections (from Brazil, Ethiopia, Laos, Ghana, Switzerland) and 3 </a:t>
            </a:r>
            <a:r>
              <a:rPr lang="en-GB" sz="2400" b="1" dirty="0">
                <a:solidFill>
                  <a:srgbClr val="E30613"/>
                </a:solidFill>
                <a:latin typeface="Euclid Flex Bold" panose="020B0504000000000000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collections of fermented food microbiomes</a:t>
            </a:r>
            <a:r>
              <a:rPr lang="en-GB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(Ghana, Laos, Thailand).</a:t>
            </a:r>
            <a:endParaRPr lang="en-CH" sz="24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30613"/>
              </a:buClr>
              <a:buFont typeface="Police système Courant"/>
              <a:buChar char="–"/>
            </a:pPr>
            <a:r>
              <a:rPr lang="en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Goal to transfer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store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fr-CH" sz="24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sequence</a:t>
            </a:r>
            <a:r>
              <a:rPr lang="en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around 2000 samples from different countries.</a:t>
            </a:r>
            <a:r>
              <a:rPr lang="fr-CH" sz="24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13" name="Rechteck 6">
            <a:extLst>
              <a:ext uri="{FF2B5EF4-FFF2-40B4-BE49-F238E27FC236}">
                <a16:creationId xmlns:a16="http://schemas.microsoft.com/office/drawing/2014/main" id="{2167F7B7-55E5-42A1-B3C0-1331A7BE1A15}"/>
              </a:ext>
            </a:extLst>
          </p:cNvPr>
          <p:cNvSpPr/>
          <p:nvPr/>
        </p:nvSpPr>
        <p:spPr>
          <a:xfrm>
            <a:off x="959169" y="5875688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Courtesy of Prof. Adrian Egli, University of Zurich (UZH), and Prof. Pascale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Vonaesch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en-US" sz="1000" b="0" noProof="0" dirty="0" err="1">
                <a:latin typeface="Euclid Flex Light" panose="020B0300030000000000" pitchFamily="34" charset="77"/>
                <a:ea typeface="+mn-ea"/>
                <a:cs typeface="+mn-cs"/>
              </a:rPr>
              <a:t>dapted</a:t>
            </a:r>
            <a:r>
              <a:rPr lang="en-US" sz="1000" b="0" noProof="0" dirty="0">
                <a:latin typeface="Euclid Flex Light" panose="020B0300030000000000" pitchFamily="34" charset="77"/>
                <a:ea typeface="+mn-ea"/>
                <a:cs typeface="+mn-cs"/>
              </a:rPr>
              <a:t> </a:t>
            </a:r>
            <a:r>
              <a:rPr lang="en-US" sz="1000" dirty="0">
                <a:latin typeface="Euclid Flex Light" panose="020B0300030000000000" pitchFamily="34" charset="77"/>
              </a:rPr>
              <a:t>from </a:t>
            </a:r>
            <a:r>
              <a:rPr lang="fr-CH" sz="1000" dirty="0">
                <a:latin typeface="Euclid Flex Light" panose="020B0300030000000000" pitchFamily="34" charset="77"/>
              </a:rPr>
              <a:t>Dominguez-Bello MG,</a:t>
            </a:r>
            <a:r>
              <a:rPr lang="fr-CH" sz="1000" i="1" dirty="0">
                <a:latin typeface="Euclid Flex Light Italic" panose="020B0300030000000000" pitchFamily="34" charset="77"/>
              </a:rPr>
              <a:t> et al., </a:t>
            </a:r>
            <a:r>
              <a:rPr lang="fr-CH" sz="1000" dirty="0">
                <a:latin typeface="Euclid Flex Light" panose="020B0300030000000000" pitchFamily="34" charset="77"/>
              </a:rPr>
              <a:t>The </a:t>
            </a:r>
            <a:r>
              <a:rPr lang="fr-CH" sz="1000" dirty="0" err="1">
                <a:latin typeface="Euclid Flex Light" panose="020B0300030000000000" pitchFamily="34" charset="77"/>
              </a:rPr>
              <a:t>microbiota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vault</a:t>
            </a:r>
            <a:r>
              <a:rPr lang="fr-CH" sz="1000" dirty="0">
                <a:latin typeface="Euclid Flex Light" panose="020B0300030000000000" pitchFamily="34" charset="77"/>
              </a:rPr>
              <a:t> initiative: </a:t>
            </a:r>
            <a:r>
              <a:rPr lang="fr-CH" sz="1000" dirty="0" err="1">
                <a:latin typeface="Euclid Flex Light" panose="020B0300030000000000" pitchFamily="34" charset="77"/>
              </a:rPr>
              <a:t>safeguarding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Earth's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microbial</a:t>
            </a:r>
            <a:r>
              <a:rPr lang="fr-CH" sz="1000" dirty="0">
                <a:latin typeface="Euclid Flex Light" panose="020B0300030000000000" pitchFamily="34" charset="77"/>
              </a:rPr>
              <a:t> </a:t>
            </a:r>
            <a:r>
              <a:rPr lang="fr-CH" sz="1000" dirty="0" err="1">
                <a:latin typeface="Euclid Flex Light" panose="020B0300030000000000" pitchFamily="34" charset="77"/>
              </a:rPr>
              <a:t>heritage</a:t>
            </a:r>
            <a:r>
              <a:rPr lang="fr-CH" sz="1000" dirty="0">
                <a:latin typeface="Euclid Flex Light" panose="020B0300030000000000" pitchFamily="34" charset="77"/>
              </a:rPr>
              <a:t> for future </a:t>
            </a:r>
            <a:r>
              <a:rPr lang="fr-CH" sz="1000" dirty="0" err="1">
                <a:latin typeface="Euclid Flex Light" panose="020B0300030000000000" pitchFamily="34" charset="77"/>
              </a:rPr>
              <a:t>generations</a:t>
            </a:r>
            <a:r>
              <a:rPr lang="fr-CH" sz="1000" dirty="0">
                <a:latin typeface="Euclid Flex Light" panose="020B0300030000000000" pitchFamily="34" charset="77"/>
              </a:rPr>
              <a:t>. Nat Commun. 2025 Jun 27;16(1):5373. </a:t>
            </a:r>
            <a:r>
              <a:rPr lang="fr-CH" sz="1000" dirty="0" err="1">
                <a:latin typeface="Euclid Flex Light" panose="020B0300030000000000" pitchFamily="34" charset="77"/>
              </a:rPr>
              <a:t>doi</a:t>
            </a:r>
            <a:r>
              <a:rPr lang="fr-CH" sz="1000" dirty="0">
                <a:latin typeface="Euclid Flex Light" panose="020B0300030000000000" pitchFamily="34" charset="77"/>
              </a:rPr>
              <a:t>: 10.1038/s41467-025-61008-5. PMID: 40579417; PMCID: PMC12205078.</a:t>
            </a:r>
            <a:endParaRPr lang="en-US" sz="1000" dirty="0">
              <a:latin typeface="Euclid Flex Light" panose="020B0300030000000000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7DE69-7758-D00D-E110-26A3D9C4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24" y="83809"/>
            <a:ext cx="1279011" cy="5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vault for humanity | The Microbiota Vault">
            <a:extLst>
              <a:ext uri="{FF2B5EF4-FFF2-40B4-BE49-F238E27FC236}">
                <a16:creationId xmlns:a16="http://schemas.microsoft.com/office/drawing/2014/main" id="{50BC7BE5-1DD6-0E0E-89D1-73D9BBC4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665" y="206774"/>
            <a:ext cx="699625" cy="4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D105C346-AABB-4843-BEF4-E18AB5F7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429" y="165472"/>
            <a:ext cx="929730" cy="313121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84184492-E0DE-4E01-85E3-8AE5A78F8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7077" y="225556"/>
            <a:ext cx="1341022" cy="2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8187"/>
      </p:ext>
    </p:extLst>
  </p:cSld>
  <p:clrMapOvr>
    <a:masterClrMapping/>
  </p:clrMapOvr>
</p:sld>
</file>

<file path=ppt/theme/theme1.xml><?xml version="1.0" encoding="utf-8"?>
<a:theme xmlns:a="http://schemas.openxmlformats.org/drawingml/2006/main" name="SBP-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tabLst>
            <a:tab pos="447675" algn="l"/>
            <a:tab pos="6543675" algn="l"/>
            <a:tab pos="8877300" algn="r"/>
          </a:tabLst>
          <a:defRPr sz="1200" dirty="0">
            <a:solidFill>
              <a:prstClr val="white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SBP-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1_SBP-Qualit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BP-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BP-Qualit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BP-Visibilit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BP-Sustainabilit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BP-Educa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SBP-Interoperabilit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SBP-General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58433b-7f6d-4567-b1e5-ce38292e8f28">
      <Terms xmlns="http://schemas.microsoft.com/office/infopath/2007/PartnerControls"/>
    </lcf76f155ced4ddcb4097134ff3c332f>
    <TaxCatchAll xmlns="bf78e552-48dc-46f9-bef4-e14122d7af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05A67EA2A0546A32A3B9E4A37D3D2" ma:contentTypeVersion="19" ma:contentTypeDescription="Ein neues Dokument erstellen." ma:contentTypeScope="" ma:versionID="8dd27d9f1a14b991db02b9b3d982b002">
  <xsd:schema xmlns:xsd="http://www.w3.org/2001/XMLSchema" xmlns:xs="http://www.w3.org/2001/XMLSchema" xmlns:p="http://schemas.microsoft.com/office/2006/metadata/properties" xmlns:ns2="1b58433b-7f6d-4567-b1e5-ce38292e8f28" xmlns:ns3="bf78e552-48dc-46f9-bef4-e14122d7af74" targetNamespace="http://schemas.microsoft.com/office/2006/metadata/properties" ma:root="true" ma:fieldsID="15db8995fa7921d192bf6836b365e4ee" ns2:_="" ns3:_="">
    <xsd:import namespace="1b58433b-7f6d-4567-b1e5-ce38292e8f28"/>
    <xsd:import namespace="bf78e552-48dc-46f9-bef4-e14122d7a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8433b-7f6d-4567-b1e5-ce38292e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ffeca53-fd77-4262-be62-08a93adffa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8e552-48dc-46f9-bef4-e14122d7af7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c4103-ae7f-4a2f-9835-c923eb4b9870}" ma:internalName="TaxCatchAll" ma:showField="CatchAllData" ma:web="bf78e552-48dc-46f9-bef4-e14122d7a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8344BA-9863-495F-B5DF-51162841FF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9066C-8C27-46CB-A473-FDD73C6B4587}">
  <ds:schemaRefs>
    <ds:schemaRef ds:uri="http://purl.org/dc/elements/1.1/"/>
    <ds:schemaRef ds:uri="http://purl.org/dc/terms/"/>
    <ds:schemaRef ds:uri="1b58433b-7f6d-4567-b1e5-ce38292e8f2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f78e552-48dc-46f9-bef4-e14122d7af7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F79AC6-99F9-40FE-AC47-7486665B2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8433b-7f6d-4567-b1e5-ce38292e8f28"/>
    <ds:schemaRef ds:uri="bf78e552-48dc-46f9-bef4-e14122d7a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03f624-de89-4107-acbe-60c3aa03bbb5}" enabled="0" method="" siteId="{6803f624-de89-4107-acbe-60c3aa03b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Microsoft Office PowerPoint</Application>
  <PresentationFormat>Grand écran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14</vt:i4>
      </vt:variant>
      <vt:variant>
        <vt:lpstr>Titres des diapositives</vt:lpstr>
      </vt:variant>
      <vt:variant>
        <vt:i4>15</vt:i4>
      </vt:variant>
    </vt:vector>
  </HeadingPairs>
  <TitlesOfParts>
    <vt:vector size="41" baseType="lpstr">
      <vt:lpstr>Calibri Light</vt:lpstr>
      <vt:lpstr>Aptos Display</vt:lpstr>
      <vt:lpstr>Police système Courant</vt:lpstr>
      <vt:lpstr>Arial</vt:lpstr>
      <vt:lpstr>Euclid Flex Light Italic</vt:lpstr>
      <vt:lpstr>Aptos</vt:lpstr>
      <vt:lpstr>Euclid Flex Bold</vt:lpstr>
      <vt:lpstr>Euclid Flex</vt:lpstr>
      <vt:lpstr>Calibri</vt:lpstr>
      <vt:lpstr>Euclid Flex Light</vt:lpstr>
      <vt:lpstr>Euclid Flex Bold Italic</vt:lpstr>
      <vt:lpstr>Aaux Next Medium</vt:lpstr>
      <vt:lpstr>SBP-General</vt:lpstr>
      <vt:lpstr>1_SBP-General</vt:lpstr>
      <vt:lpstr>SBP-Quality</vt:lpstr>
      <vt:lpstr>SBP-Visibility</vt:lpstr>
      <vt:lpstr>SBP-Sustainability</vt:lpstr>
      <vt:lpstr>SBP-Education</vt:lpstr>
      <vt:lpstr>SBP-Interoperability</vt:lpstr>
      <vt:lpstr>Thème Office 2013 – 2022</vt:lpstr>
      <vt:lpstr>2_SBP-General</vt:lpstr>
      <vt:lpstr>Thème Office</vt:lpstr>
      <vt:lpstr>1_Thème Office</vt:lpstr>
      <vt:lpstr>5_Thème Office</vt:lpstr>
      <vt:lpstr>3_SBP-General</vt:lpstr>
      <vt:lpstr>1_SBP-Quality</vt:lpstr>
      <vt:lpstr>Biobanking Across Species  and Environment A national node perspective</vt:lpstr>
      <vt:lpstr>Outline</vt:lpstr>
      <vt:lpstr>Vision and Mission SBP is the research infrastructure of national importance supporting both human and non-human biobanking activities</vt:lpstr>
      <vt:lpstr>SBP Network</vt:lpstr>
      <vt:lpstr>Présentation PowerPoint</vt:lpstr>
      <vt:lpstr>Présentation PowerPoint</vt:lpstr>
      <vt:lpstr>Présentation PowerPoint</vt:lpstr>
      <vt:lpstr>SBP guidance on Nagoya Protocol</vt:lpstr>
      <vt:lpstr>Microbiota Vault Initiative biobank</vt:lpstr>
      <vt:lpstr>Nagoya Protocol in practice</vt:lpstr>
      <vt:lpstr>Présentation PowerPoint</vt:lpstr>
      <vt:lpstr>Swiss Pathogen Surveillance Platform</vt:lpstr>
      <vt:lpstr>Swiss Pathogen Surveillance Platform</vt:lpstr>
      <vt:lpstr>Advancing One Health biobanking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Louise Roy</dc:creator>
  <cp:lastModifiedBy>Josephine Uldry</cp:lastModifiedBy>
  <cp:revision>149</cp:revision>
  <cp:lastPrinted>2025-03-06T13:05:27Z</cp:lastPrinted>
  <dcterms:created xsi:type="dcterms:W3CDTF">2022-04-07T07:39:29Z</dcterms:created>
  <dcterms:modified xsi:type="dcterms:W3CDTF">2025-09-18T13:46:03Z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0x01010078D05A67EA2A0546A32A3B9E4A37D3D2</vt:lpwstr>
  </property>
</Properties>
</file>